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0" r:id="rId1"/>
  </p:sldMasterIdLst>
  <p:notesMasterIdLst>
    <p:notesMasterId r:id="rId9"/>
  </p:notesMasterIdLst>
  <p:handoutMasterIdLst>
    <p:handoutMasterId r:id="rId10"/>
  </p:handoutMasterIdLst>
  <p:sldIdLst>
    <p:sldId id="256" r:id="rId2"/>
    <p:sldId id="315" r:id="rId3"/>
    <p:sldId id="352" r:id="rId4"/>
    <p:sldId id="295" r:id="rId5"/>
    <p:sldId id="318" r:id="rId6"/>
    <p:sldId id="296" r:id="rId7"/>
    <p:sldId id="355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0251" autoAdjust="0"/>
    <p:restoredTop sz="77164" autoAdjust="0"/>
  </p:normalViewPr>
  <p:slideViewPr>
    <p:cSldViewPr snapToObjects="1">
      <p:cViewPr>
        <p:scale>
          <a:sx n="39" d="100"/>
          <a:sy n="39" d="100"/>
        </p:scale>
        <p:origin x="2960" y="14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83" d="100"/>
          <a:sy n="83" d="100"/>
        </p:scale>
        <p:origin x="-4280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463B00-2A7D-0341-AF80-D22EA552E0BE}" type="datetimeFigureOut">
              <a:rPr lang="en-US" smtClean="0"/>
              <a:t>12/28/17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8DAA08-FEFB-F242-B49F-951864F975A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648777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4A03B2-732A-B84F-A9F2-5A6B618E583D}" type="datetimeFigureOut">
              <a:rPr lang="en-US" smtClean="0"/>
              <a:t>12/28/17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18AED5-1B79-8A43-BAE4-FF40AFBEDA0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932471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18AED5-1B79-8A43-BAE4-FF40AFBEDA0B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62824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18AED5-1B79-8A43-BAE4-FF40AFBEDA0B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0854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627095"/>
            <a:ext cx="10363200" cy="1470025"/>
          </a:xfrm>
        </p:spPr>
        <p:txBody>
          <a:bodyPr anchor="b" anchorCtr="0"/>
          <a:lstStyle>
            <a:lvl1pPr>
              <a:defRPr sz="5400">
                <a:gradFill>
                  <a:gsLst>
                    <a:gs pos="0">
                      <a:schemeClr val="tx2"/>
                    </a:gs>
                    <a:gs pos="100000">
                      <a:schemeClr val="tx2">
                        <a:lumMod val="75000"/>
                      </a:schemeClr>
                    </a:gs>
                  </a:gsLst>
                  <a:lin ang="5400000" scaled="0"/>
                </a:gradFill>
                <a:effectLst>
                  <a:outerShdw blurRad="50800" dist="25400" dir="5400000" algn="t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1" y="3810000"/>
            <a:ext cx="10361083" cy="1752600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600">
                <a:gradFill>
                  <a:gsLst>
                    <a:gs pos="0">
                      <a:schemeClr val="tx2"/>
                    </a:gs>
                    <a:gs pos="100000">
                      <a:schemeClr val="tx2">
                        <a:lumMod val="75000"/>
                      </a:schemeClr>
                    </a:gs>
                  </a:gsLst>
                  <a:lin ang="5400000" scaled="0"/>
                </a:gra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34401" y="6289116"/>
            <a:ext cx="3167529" cy="365125"/>
          </a:xfrm>
          <a:prstGeom prst="rect">
            <a:avLst/>
          </a:prstGeom>
        </p:spPr>
        <p:txBody>
          <a:bodyPr/>
          <a:lstStyle/>
          <a:p>
            <a:fld id="{DBF15295-77CB-B04E-8538-047CD34DFA2C}" type="datetime1">
              <a:rPr lang="en-US" smtClean="0"/>
              <a:t>12/28/17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66165" y="6289116"/>
            <a:ext cx="4207435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pic>
        <p:nvPicPr>
          <p:cNvPr id="7" name="Picture 6" descr="CoverGlyph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46700" y="3048001"/>
            <a:ext cx="1498600" cy="771525"/>
          </a:xfrm>
          <a:prstGeom prst="rect">
            <a:avLst/>
          </a:prstGeom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3738282"/>
            <a:ext cx="10361084" cy="1048870"/>
          </a:xfrm>
          <a:effectLst/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800" b="0" kern="1200">
                <a:solidFill>
                  <a:schemeClr val="tx2"/>
                </a:solidFill>
                <a:effectLst>
                  <a:outerShdw blurRad="38100" dist="12700" algn="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0" y="457200"/>
            <a:ext cx="6096000" cy="3173506"/>
          </a:xfrm>
          <a:ln w="101600">
            <a:solidFill>
              <a:schemeClr val="tx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picture to placeholder or click icon to add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1" y="5181600"/>
            <a:ext cx="10361084" cy="6858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2000"/>
              </a:spcBef>
              <a:buClr>
                <a:schemeClr val="accent3"/>
              </a:buClr>
              <a:buFont typeface="Wingdings" pitchFamily="2" charset="2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534401" y="6289116"/>
            <a:ext cx="3167529" cy="365125"/>
          </a:xfrm>
          <a:prstGeom prst="rect">
            <a:avLst/>
          </a:prstGeom>
        </p:spPr>
        <p:txBody>
          <a:bodyPr/>
          <a:lstStyle/>
          <a:p>
            <a:fld id="{9F664CAF-0F0F-6E4E-B1CF-7BD606E9D03D}" type="datetime1">
              <a:rPr lang="en-US" smtClean="0"/>
              <a:t>12/28/17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6165" y="6289116"/>
            <a:ext cx="4207435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740400" y="6289116"/>
            <a:ext cx="711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pic>
        <p:nvPicPr>
          <p:cNvPr id="11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98720" y="4890248"/>
            <a:ext cx="219456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2286000" indent="-457200">
              <a:defRPr/>
            </a:lvl6pPr>
            <a:lvl7pPr marL="2286000" indent="-457200">
              <a:defRPr/>
            </a:lvl7pPr>
            <a:lvl8pPr marL="2286000" indent="-457200">
              <a:defRPr/>
            </a:lvl8pPr>
            <a:lvl9pPr marL="2286000" indent="-457200"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34401" y="6289116"/>
            <a:ext cx="3167529" cy="365125"/>
          </a:xfrm>
          <a:prstGeom prst="rect">
            <a:avLst/>
          </a:prstGeom>
        </p:spPr>
        <p:txBody>
          <a:bodyPr/>
          <a:lstStyle/>
          <a:p>
            <a:fld id="{ED1D4A1F-66A6-CC4B-B86A-E1527A7E7878}" type="datetime1">
              <a:rPr lang="en-US" smtClean="0"/>
              <a:t>12/28/17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66165" y="6289116"/>
            <a:ext cx="4207435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740400" y="6289116"/>
            <a:ext cx="711200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0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98720" y="1658993"/>
            <a:ext cx="219456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50400" y="537882"/>
            <a:ext cx="2032000" cy="53250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537882"/>
            <a:ext cx="7853083" cy="5325036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34401" y="6289116"/>
            <a:ext cx="3167529" cy="365125"/>
          </a:xfrm>
          <a:prstGeom prst="rect">
            <a:avLst/>
          </a:prstGeom>
        </p:spPr>
        <p:txBody>
          <a:bodyPr/>
          <a:lstStyle/>
          <a:p>
            <a:fld id="{C1664FDF-E11A-F246-AC4A-8A1F474BE87C}" type="datetime1">
              <a:rPr lang="en-US" smtClean="0"/>
              <a:t>12/28/17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66165" y="6289116"/>
            <a:ext cx="4207435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740400" y="6289116"/>
            <a:ext cx="711200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9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8344891" y="3086794"/>
            <a:ext cx="1645920" cy="227215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740400" y="6289116"/>
            <a:ext cx="711200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1626440"/>
            <a:ext cx="10361084" cy="1472184"/>
          </a:xfrm>
        </p:spPr>
        <p:txBody>
          <a:bodyPr anchor="b" anchorCtr="0"/>
          <a:lstStyle>
            <a:lvl1pPr algn="ctr">
              <a:defRPr sz="5400" b="0" i="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1" y="3813048"/>
            <a:ext cx="10361084" cy="1755648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34401" y="6289116"/>
            <a:ext cx="3167529" cy="365125"/>
          </a:xfrm>
          <a:prstGeom prst="rect">
            <a:avLst/>
          </a:prstGeom>
        </p:spPr>
        <p:txBody>
          <a:bodyPr/>
          <a:lstStyle/>
          <a:p>
            <a:fld id="{E1592B49-722F-4E41-801F-D51EAB979358}" type="datetime1">
              <a:rPr lang="en-US" smtClean="0"/>
              <a:t>12/28/17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66165" y="6289116"/>
            <a:ext cx="4207435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740400" y="6289116"/>
            <a:ext cx="711200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2209801"/>
            <a:ext cx="4876800" cy="36576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800"/>
            </a:lvl6pPr>
            <a:lvl7pPr marL="2290763" indent="-461963">
              <a:defRPr sz="1800"/>
            </a:lvl7pPr>
            <a:lvl8pPr marL="2290763" indent="-461963">
              <a:defRPr sz="1800"/>
            </a:lvl8pPr>
            <a:lvl9pPr marL="2290763" indent="-461963"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0800" y="2209801"/>
            <a:ext cx="4876800" cy="36576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800"/>
            </a:lvl6pPr>
            <a:lvl7pPr marL="2290763" indent="-461963">
              <a:defRPr sz="1800"/>
            </a:lvl7pPr>
            <a:lvl8pPr marL="2290763" indent="-461963">
              <a:defRPr sz="1800"/>
            </a:lvl8pPr>
            <a:lvl9pPr marL="2290763" indent="-461963"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534401" y="6289116"/>
            <a:ext cx="3167529" cy="365125"/>
          </a:xfrm>
          <a:prstGeom prst="rect">
            <a:avLst/>
          </a:prstGeom>
        </p:spPr>
        <p:txBody>
          <a:bodyPr/>
          <a:lstStyle/>
          <a:p>
            <a:fld id="{12147436-7ED9-D84B-AA2F-68E7CDB51980}" type="datetime1">
              <a:rPr lang="en-US" smtClean="0"/>
              <a:t>12/28/17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6165" y="6289116"/>
            <a:ext cx="4207435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740400" y="6289116"/>
            <a:ext cx="711200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9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98720" y="1658993"/>
            <a:ext cx="219456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027238"/>
            <a:ext cx="4876800" cy="639762"/>
          </a:xfrm>
        </p:spPr>
        <p:txBody>
          <a:bodyPr anchor="ctr" anchorCtr="0"/>
          <a:lstStyle>
            <a:lvl1pPr marL="0" indent="0" algn="ctr">
              <a:spcBef>
                <a:spcPts val="300"/>
              </a:spcBef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4400" y="2819400"/>
            <a:ext cx="4876800" cy="3048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600"/>
            </a:lvl6pPr>
            <a:lvl7pPr marL="2290763" indent="-461963">
              <a:defRPr sz="1600"/>
            </a:lvl7pPr>
            <a:lvl8pPr marL="2290763" indent="-461963">
              <a:defRPr sz="1600"/>
            </a:lvl8pPr>
            <a:lvl9pPr marL="2290763" indent="-461963"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027238"/>
            <a:ext cx="4876800" cy="639762"/>
          </a:xfrm>
        </p:spPr>
        <p:txBody>
          <a:bodyPr anchor="ctr" anchorCtr="0"/>
          <a:lstStyle>
            <a:lvl1pPr marL="0" indent="0" algn="ctr">
              <a:spcBef>
                <a:spcPts val="300"/>
              </a:spcBef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00800" y="2819400"/>
            <a:ext cx="4876800" cy="3048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600"/>
            </a:lvl6pPr>
            <a:lvl7pPr marL="2290763" indent="-461963">
              <a:defRPr sz="1600"/>
            </a:lvl7pPr>
            <a:lvl8pPr marL="2290763" indent="-461963">
              <a:defRPr sz="1600"/>
            </a:lvl8pPr>
            <a:lvl9pPr marL="2290763" indent="-461963"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534401" y="6289116"/>
            <a:ext cx="3167529" cy="365125"/>
          </a:xfrm>
          <a:prstGeom prst="rect">
            <a:avLst/>
          </a:prstGeom>
        </p:spPr>
        <p:txBody>
          <a:bodyPr/>
          <a:lstStyle/>
          <a:p>
            <a:fld id="{38230031-5BEB-2240-9C31-E37AABCAACB6}" type="datetime1">
              <a:rPr lang="en-US" smtClean="0"/>
              <a:t>12/28/17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66165" y="6289116"/>
            <a:ext cx="4207435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5740400" y="6289116"/>
            <a:ext cx="711200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1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98720" y="1658993"/>
            <a:ext cx="219456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534401" y="6289116"/>
            <a:ext cx="3167529" cy="365125"/>
          </a:xfrm>
          <a:prstGeom prst="rect">
            <a:avLst/>
          </a:prstGeom>
        </p:spPr>
        <p:txBody>
          <a:bodyPr/>
          <a:lstStyle/>
          <a:p>
            <a:fld id="{B1750154-53D2-4E4B-9DE6-98004D9197BF}" type="datetime1">
              <a:rPr lang="en-US" smtClean="0"/>
              <a:t>12/28/17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66165" y="6289116"/>
            <a:ext cx="4207435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740400" y="6289116"/>
            <a:ext cx="711200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98720" y="1658993"/>
            <a:ext cx="219456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534401" y="6289116"/>
            <a:ext cx="3167529" cy="365125"/>
          </a:xfrm>
          <a:prstGeom prst="rect">
            <a:avLst/>
          </a:prstGeom>
        </p:spPr>
        <p:txBody>
          <a:bodyPr/>
          <a:lstStyle/>
          <a:p>
            <a:fld id="{F45B7C87-7D22-FE49-AD05-19BC9124BD56}" type="datetime1">
              <a:rPr lang="en-US" smtClean="0"/>
              <a:t>12/28/17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66165" y="6289116"/>
            <a:ext cx="4207435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5740400" y="6289116"/>
            <a:ext cx="711200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8541" y="914400"/>
            <a:ext cx="4876800" cy="1162050"/>
          </a:xfrm>
        </p:spPr>
        <p:txBody>
          <a:bodyPr anchor="b"/>
          <a:lstStyle>
            <a:lvl1pPr algn="ctr">
              <a:defRPr sz="38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94824" y="457200"/>
            <a:ext cx="4876800" cy="5410201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 marL="2290763" indent="-461963">
              <a:tabLst/>
              <a:defRPr sz="2000"/>
            </a:lvl6pPr>
            <a:lvl7pPr marL="2290763" indent="-461963">
              <a:tabLst/>
              <a:defRPr sz="2000"/>
            </a:lvl7pPr>
            <a:lvl8pPr marL="2290763" indent="-461963">
              <a:tabLst/>
              <a:defRPr sz="2000"/>
            </a:lvl8pPr>
            <a:lvl9pPr marL="2290763" indent="-461963">
              <a:tabLst/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8541" y="2590800"/>
            <a:ext cx="4876800" cy="2895601"/>
          </a:xfrm>
        </p:spPr>
        <p:txBody>
          <a:bodyPr>
            <a:normAutofit/>
          </a:bodyPr>
          <a:lstStyle>
            <a:lvl1pPr marL="0" indent="0" algn="ctr">
              <a:lnSpc>
                <a:spcPct val="110000"/>
              </a:lnSpc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534401" y="6289116"/>
            <a:ext cx="3167529" cy="365125"/>
          </a:xfrm>
          <a:prstGeom prst="rect">
            <a:avLst/>
          </a:prstGeom>
        </p:spPr>
        <p:txBody>
          <a:bodyPr/>
          <a:lstStyle/>
          <a:p>
            <a:fld id="{A488B175-73BC-BB4A-9FA5-5AFC5D385BAA}" type="datetime1">
              <a:rPr lang="en-US" smtClean="0"/>
              <a:t>12/28/17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6165" y="6289116"/>
            <a:ext cx="4207435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740400" y="6289116"/>
            <a:ext cx="711200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0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19661" y="2286001"/>
            <a:ext cx="219456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8684" y="914400"/>
            <a:ext cx="4876800" cy="1161288"/>
          </a:xfrm>
          <a:effectLst/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800" b="0" kern="1200">
                <a:solidFill>
                  <a:schemeClr val="tx2"/>
                </a:solidFill>
                <a:effectLst>
                  <a:outerShdw blurRad="38100" dist="12700" algn="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78541" y="457200"/>
            <a:ext cx="4876800" cy="5413248"/>
          </a:xfrm>
          <a:ln w="101600">
            <a:solidFill>
              <a:schemeClr val="tx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picture to placeholder or click icon to add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98684" y="2587752"/>
            <a:ext cx="4876800" cy="2898648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600"/>
              </a:spcBef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2000"/>
              </a:spcBef>
              <a:buClr>
                <a:schemeClr val="accent3"/>
              </a:buClr>
              <a:buFont typeface="Wingdings" pitchFamily="2" charset="2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534401" y="6289116"/>
            <a:ext cx="3167529" cy="365125"/>
          </a:xfrm>
          <a:prstGeom prst="rect">
            <a:avLst/>
          </a:prstGeom>
        </p:spPr>
        <p:txBody>
          <a:bodyPr/>
          <a:lstStyle/>
          <a:p>
            <a:fld id="{A26A5F8A-4C7A-2742-8362-2E64392CF6C6}" type="datetime1">
              <a:rPr lang="en-US" smtClean="0"/>
              <a:t>12/28/17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6165" y="6289116"/>
            <a:ext cx="4207435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740400" y="6289116"/>
            <a:ext cx="711200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9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39804" y="2286001"/>
            <a:ext cx="219456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biLevel thresh="75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1" y="67236"/>
            <a:ext cx="10361084" cy="1371600"/>
          </a:xfrm>
          <a:prstGeom prst="rect">
            <a:avLst/>
          </a:prstGeom>
          <a:effectLst/>
        </p:spPr>
        <p:txBody>
          <a:bodyPr vert="horz" lIns="91440" tIns="45720" rIns="91440" bIns="45720" rtlCol="0" anchor="ctr" anchorCtr="0">
            <a:no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1" y="2209800"/>
            <a:ext cx="10361084" cy="3657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1" r:id="rId1"/>
    <p:sldLayoutId id="2147483922" r:id="rId2"/>
    <p:sldLayoutId id="2147483923" r:id="rId3"/>
    <p:sldLayoutId id="2147483924" r:id="rId4"/>
    <p:sldLayoutId id="2147483925" r:id="rId5"/>
    <p:sldLayoutId id="2147483926" r:id="rId6"/>
    <p:sldLayoutId id="2147483927" r:id="rId7"/>
    <p:sldLayoutId id="2147483928" r:id="rId8"/>
    <p:sldLayoutId id="2147483929" r:id="rId9"/>
    <p:sldLayoutId id="2147483930" r:id="rId10"/>
    <p:sldLayoutId id="2147483931" r:id="rId11"/>
    <p:sldLayoutId id="2147483932" r:id="rId12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5000" kern="1200">
          <a:solidFill>
            <a:schemeClr val="tx2"/>
          </a:solidFill>
          <a:effectLst>
            <a:outerShdw blurRad="38100" dist="12700" algn="l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ts val="2000"/>
        </a:spcBef>
        <a:buClr>
          <a:schemeClr val="accent3"/>
        </a:buClr>
        <a:buFont typeface="Wingdings" pitchFamily="2" charset="2"/>
        <a:buChar char="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Clr>
          <a:schemeClr val="accent3">
            <a:lumMod val="50000"/>
          </a:schemeClr>
        </a:buClr>
        <a:buFont typeface="Wingdings" pitchFamily="2" charset="2"/>
        <a:buChar char="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ts val="600"/>
        </a:spcBef>
        <a:buClr>
          <a:schemeClr val="accent3"/>
        </a:buClr>
        <a:buFont typeface="Wingdings" pitchFamily="2" charset="2"/>
        <a:buChar char="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ts val="600"/>
        </a:spcBef>
        <a:buClr>
          <a:schemeClr val="accent3">
            <a:lumMod val="50000"/>
          </a:schemeClr>
        </a:buClr>
        <a:buFont typeface="Wingdings" pitchFamily="2" charset="2"/>
        <a:buChar char="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457200" algn="l" defTabSz="914400" rtl="0" eaLnBrk="1" latinLnBrk="0" hangingPunct="1">
        <a:spcBef>
          <a:spcPts val="600"/>
        </a:spcBef>
        <a:buClr>
          <a:schemeClr val="accent3"/>
        </a:buClr>
        <a:buFont typeface="Wingdings" pitchFamily="2" charset="2"/>
        <a:buChar char="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461963" algn="l" defTabSz="914400" rtl="0" eaLnBrk="1" latinLnBrk="0" hangingPunct="1">
        <a:spcBef>
          <a:spcPct val="20000"/>
        </a:spcBef>
        <a:buClr>
          <a:schemeClr val="accent3">
            <a:lumMod val="50000"/>
          </a:schemeClr>
        </a:buClr>
        <a:buFont typeface="Wingdings" pitchFamily="2" charset="2"/>
        <a:buChar char="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3205163" indent="-461963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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657600" indent="-461963" algn="l" defTabSz="914400" rtl="0" eaLnBrk="1" latinLnBrk="0" hangingPunct="1">
        <a:spcBef>
          <a:spcPct val="20000"/>
        </a:spcBef>
        <a:buClr>
          <a:schemeClr val="accent3">
            <a:lumMod val="50000"/>
          </a:schemeClr>
        </a:buClr>
        <a:buFont typeface="Wingdings" pitchFamily="2" charset="2"/>
        <a:buChar char="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4119563" indent="-461963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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1627095"/>
            <a:ext cx="116586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Basics of Title </a:t>
            </a:r>
            <a:r>
              <a:rPr lang="en-US" dirty="0">
                <a:solidFill>
                  <a:schemeClr val="tx1"/>
                </a:solidFill>
              </a:rPr>
              <a:t>IX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Investigations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6864" y="3962400"/>
            <a:ext cx="10970684" cy="1066800"/>
          </a:xfrm>
        </p:spPr>
        <p:txBody>
          <a:bodyPr>
            <a:normAutofit lnSpcReduction="1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sz="3200" dirty="0">
                <a:solidFill>
                  <a:schemeClr val="tx1"/>
                </a:solidFill>
              </a:rPr>
              <a:t>Julian R. Williams</a:t>
            </a:r>
          </a:p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6165" y="6019800"/>
            <a:ext cx="6849035" cy="634441"/>
          </a:xfrm>
        </p:spPr>
        <p:txBody>
          <a:bodyPr/>
          <a:lstStyle/>
          <a:p>
            <a:r>
              <a:rPr lang="en-US" sz="2800" dirty="0"/>
              <a:t>©Hierophant Enterprises, Inc., 2016 </a:t>
            </a:r>
          </a:p>
        </p:txBody>
      </p:sp>
    </p:spTree>
    <p:extLst>
      <p:ext uri="{BB962C8B-B14F-4D97-AF65-F5344CB8AC3E}">
        <p14:creationId xmlns:p14="http://schemas.microsoft.com/office/powerpoint/2010/main" val="1904999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1" y="1981200"/>
            <a:ext cx="10361084" cy="4114800"/>
          </a:xfrm>
        </p:spPr>
        <p:txBody>
          <a:bodyPr>
            <a:normAutofit lnSpcReduction="10000"/>
          </a:bodyPr>
          <a:lstStyle/>
          <a:p>
            <a:r>
              <a:rPr lang="en-US" sz="3400" dirty="0">
                <a:solidFill>
                  <a:schemeClr val="bg1"/>
                </a:solidFill>
              </a:rPr>
              <a:t>Julian R. Williams, Vice President of Compliance, Diversity, and Ethics George Mason University</a:t>
            </a:r>
          </a:p>
          <a:p>
            <a:pPr marL="0" indent="0">
              <a:buNone/>
            </a:pPr>
            <a:endParaRPr lang="en-US" i="1" dirty="0">
              <a:solidFill>
                <a:schemeClr val="bg1"/>
              </a:solidFill>
              <a:latin typeface="Rockwell" pitchFamily="18" charset="0"/>
            </a:endParaRPr>
          </a:p>
          <a:p>
            <a:pPr marL="0" indent="0">
              <a:buNone/>
            </a:pPr>
            <a:r>
              <a:rPr lang="en-US" sz="2800" i="1" dirty="0">
                <a:solidFill>
                  <a:schemeClr val="bg1"/>
                </a:solidFill>
                <a:latin typeface="Rockwell" pitchFamily="18" charset="0"/>
              </a:rPr>
              <a:t>This presentation was prepared in collaboration with Professor Peter Lake. </a:t>
            </a:r>
          </a:p>
          <a:p>
            <a:pPr marL="0" indent="0">
              <a:buNone/>
            </a:pPr>
            <a:r>
              <a:rPr lang="en-US" sz="2800" i="1" dirty="0">
                <a:solidFill>
                  <a:schemeClr val="bg1"/>
                </a:solidFill>
                <a:latin typeface="Rockwell" pitchFamily="18" charset="0"/>
              </a:rPr>
              <a:t>The content of this presentation does not  represent the views of George Mason University and is not intended to provide legal advice.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466165" y="6289116"/>
            <a:ext cx="4207435" cy="365125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©Hierophant Enterprises, Inc., 2016 </a:t>
            </a:r>
          </a:p>
        </p:txBody>
      </p:sp>
    </p:spTree>
    <p:extLst>
      <p:ext uri="{BB962C8B-B14F-4D97-AF65-F5344CB8AC3E}">
        <p14:creationId xmlns:p14="http://schemas.microsoft.com/office/powerpoint/2010/main" val="246041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67236"/>
            <a:ext cx="10361084" cy="847164"/>
          </a:xfrm>
        </p:spPr>
        <p:txBody>
          <a:bodyPr/>
          <a:lstStyle/>
          <a:p>
            <a:r>
              <a:rPr lang="en-US" sz="3600" dirty="0" smtClean="0">
                <a:solidFill>
                  <a:schemeClr val="bg1"/>
                </a:solidFill>
              </a:rPr>
              <a:t>Learning Outcomes &amp; Goals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19200"/>
            <a:ext cx="11887199" cy="4267200"/>
          </a:xfrm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To gain a better understanding on what to look for in a Title IX investigator</a:t>
            </a:r>
          </a:p>
          <a:p>
            <a:pPr lvl="1"/>
            <a:r>
              <a:rPr lang="en-US" sz="2800" dirty="0" smtClean="0">
                <a:solidFill>
                  <a:schemeClr val="bg1"/>
                </a:solidFill>
              </a:rPr>
              <a:t>What kinds of skills and experience should we be looking for?</a:t>
            </a:r>
          </a:p>
          <a:p>
            <a:pPr lvl="1"/>
            <a:endParaRPr lang="en-US" sz="2800" dirty="0">
              <a:solidFill>
                <a:schemeClr val="bg1"/>
              </a:solidFill>
            </a:endParaRPr>
          </a:p>
          <a:p>
            <a:r>
              <a:rPr lang="en-US" sz="2800" dirty="0" smtClean="0">
                <a:solidFill>
                  <a:schemeClr val="bg1"/>
                </a:solidFill>
              </a:rPr>
              <a:t>Participants will gain knowledge on how to handle interim measures and the role of advisors</a:t>
            </a:r>
          </a:p>
          <a:p>
            <a:endParaRPr lang="en-US" sz="2800" dirty="0" smtClean="0">
              <a:solidFill>
                <a:schemeClr val="bg1"/>
              </a:solidFill>
            </a:endParaRPr>
          </a:p>
          <a:p>
            <a:r>
              <a:rPr lang="en-US" sz="2800" dirty="0" smtClean="0">
                <a:solidFill>
                  <a:schemeClr val="bg1"/>
                </a:solidFill>
              </a:rPr>
              <a:t>This session will provide a broader overview on further developing a Title IX “infrastructure” on your campus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466165" y="6289116"/>
            <a:ext cx="4207435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3371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6165" y="67236"/>
            <a:ext cx="10809320" cy="1371600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How to Select an Investigative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1" y="1676399"/>
            <a:ext cx="10361084" cy="4977841"/>
          </a:xfrm>
        </p:spPr>
        <p:txBody>
          <a:bodyPr>
            <a:normAutofit fontScale="62500" lnSpcReduction="20000"/>
          </a:bodyPr>
          <a:lstStyle/>
          <a:p>
            <a:r>
              <a:rPr lang="en-US" sz="4500" dirty="0">
                <a:solidFill>
                  <a:schemeClr val="bg1"/>
                </a:solidFill>
              </a:rPr>
              <a:t>Privacy of information</a:t>
            </a:r>
          </a:p>
          <a:p>
            <a:r>
              <a:rPr lang="en-US" sz="4500" dirty="0">
                <a:solidFill>
                  <a:schemeClr val="bg1"/>
                </a:solidFill>
              </a:rPr>
              <a:t>Staffing Challenges</a:t>
            </a:r>
          </a:p>
          <a:p>
            <a:r>
              <a:rPr lang="en-US" sz="4500" dirty="0">
                <a:solidFill>
                  <a:schemeClr val="bg1"/>
                </a:solidFill>
              </a:rPr>
              <a:t>Can the process be outsourced if necessary?</a:t>
            </a:r>
          </a:p>
          <a:p>
            <a:r>
              <a:rPr lang="en-US" sz="4500" dirty="0">
                <a:solidFill>
                  <a:schemeClr val="bg1"/>
                </a:solidFill>
              </a:rPr>
              <a:t>Time and Demand</a:t>
            </a:r>
          </a:p>
          <a:p>
            <a:r>
              <a:rPr lang="en-US" sz="4500" dirty="0">
                <a:solidFill>
                  <a:schemeClr val="bg1"/>
                </a:solidFill>
              </a:rPr>
              <a:t>Consistency</a:t>
            </a:r>
          </a:p>
          <a:p>
            <a:pPr marL="182880" lvl="0" indent="-182880">
              <a:lnSpc>
                <a:spcPct val="95000"/>
              </a:lnSpc>
              <a:spcBef>
                <a:spcPts val="1600"/>
              </a:spcBef>
              <a:buClr>
                <a:schemeClr val="accent1"/>
              </a:buClr>
              <a:buSzPct val="79999"/>
              <a:buFont typeface="Arial"/>
              <a:buChar char="•"/>
            </a:pPr>
            <a:r>
              <a:rPr lang="en-US" sz="4500" dirty="0">
                <a:solidFill>
                  <a:schemeClr val="bg1"/>
                </a:solidFill>
              </a:rPr>
              <a:t>Mission of institution</a:t>
            </a:r>
          </a:p>
          <a:p>
            <a:pPr marL="182880" lvl="0" indent="-182880">
              <a:lnSpc>
                <a:spcPct val="95000"/>
              </a:lnSpc>
              <a:spcBef>
                <a:spcPts val="1600"/>
              </a:spcBef>
              <a:buClr>
                <a:schemeClr val="accent1"/>
              </a:buClr>
              <a:buSzPct val="79999"/>
              <a:buFont typeface="Arial"/>
              <a:buChar char="•"/>
            </a:pPr>
            <a:r>
              <a:rPr lang="en-US" sz="4500" dirty="0">
                <a:solidFill>
                  <a:schemeClr val="bg1"/>
                </a:solidFill>
              </a:rPr>
              <a:t>Campus culture, residential/urban</a:t>
            </a:r>
          </a:p>
          <a:p>
            <a:pPr marL="182880" lvl="0" indent="-182880">
              <a:lnSpc>
                <a:spcPct val="95000"/>
              </a:lnSpc>
              <a:spcBef>
                <a:spcPts val="1600"/>
              </a:spcBef>
              <a:buClr>
                <a:schemeClr val="accent1"/>
              </a:buClr>
              <a:buSzPct val="79999"/>
              <a:buFont typeface="Arial"/>
              <a:buChar char="•"/>
            </a:pPr>
            <a:r>
              <a:rPr lang="en-US" sz="4500" dirty="0">
                <a:solidFill>
                  <a:schemeClr val="bg1"/>
                </a:solidFill>
              </a:rPr>
              <a:t>Public </a:t>
            </a:r>
            <a:r>
              <a:rPr lang="en-US" sz="4500" dirty="0" err="1">
                <a:solidFill>
                  <a:schemeClr val="bg1"/>
                </a:solidFill>
              </a:rPr>
              <a:t>vs</a:t>
            </a:r>
            <a:r>
              <a:rPr lang="en-US" sz="4500" dirty="0">
                <a:solidFill>
                  <a:schemeClr val="bg1"/>
                </a:solidFill>
              </a:rPr>
              <a:t> Private</a:t>
            </a:r>
          </a:p>
          <a:p>
            <a:pPr marL="182880" lvl="0" indent="-182880">
              <a:lnSpc>
                <a:spcPct val="95000"/>
              </a:lnSpc>
              <a:spcBef>
                <a:spcPts val="1600"/>
              </a:spcBef>
              <a:buClr>
                <a:schemeClr val="accent1"/>
              </a:buClr>
              <a:buSzPct val="79999"/>
              <a:buFont typeface="Arial"/>
              <a:buChar char="•"/>
            </a:pPr>
            <a:r>
              <a:rPr lang="en-US" sz="4500" dirty="0">
                <a:solidFill>
                  <a:schemeClr val="bg1"/>
                </a:solidFill>
              </a:rPr>
              <a:t>Religious vs. Secular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466165" y="6289116"/>
            <a:ext cx="4207435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337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627342"/>
            <a:ext cx="10361084" cy="1371600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Alternative Forms of </a:t>
            </a:r>
            <a:r>
              <a:rPr lang="en-US" dirty="0" smtClean="0">
                <a:solidFill>
                  <a:schemeClr val="bg1"/>
                </a:solidFill>
              </a:rPr>
              <a:t>Resolution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1" y="1752600"/>
            <a:ext cx="10361084" cy="4114800"/>
          </a:xfrm>
        </p:spPr>
        <p:txBody>
          <a:bodyPr>
            <a:no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Alternative Dispute Resolution</a:t>
            </a:r>
          </a:p>
          <a:p>
            <a:r>
              <a:rPr lang="en-US" sz="2800" dirty="0">
                <a:solidFill>
                  <a:schemeClr val="bg1"/>
                </a:solidFill>
              </a:rPr>
              <a:t>Pre-Intervention Phase</a:t>
            </a:r>
          </a:p>
          <a:p>
            <a:r>
              <a:rPr lang="en-US" sz="2800" dirty="0">
                <a:solidFill>
                  <a:schemeClr val="bg1"/>
                </a:solidFill>
              </a:rPr>
              <a:t>Informal Resolution</a:t>
            </a:r>
          </a:p>
          <a:p>
            <a:r>
              <a:rPr lang="en-US" sz="2800" dirty="0">
                <a:solidFill>
                  <a:schemeClr val="bg1"/>
                </a:solidFill>
              </a:rPr>
              <a:t>Conflict Resolution</a:t>
            </a:r>
          </a:p>
          <a:p>
            <a:r>
              <a:rPr lang="en-US" sz="2800" dirty="0">
                <a:solidFill>
                  <a:schemeClr val="bg1"/>
                </a:solidFill>
              </a:rPr>
              <a:t>Mediation</a:t>
            </a:r>
          </a:p>
          <a:p>
            <a:r>
              <a:rPr lang="en-US" sz="2800" dirty="0">
                <a:solidFill>
                  <a:schemeClr val="bg1"/>
                </a:solidFill>
              </a:rPr>
              <a:t>Restorative Justice</a:t>
            </a:r>
          </a:p>
          <a:p>
            <a:r>
              <a:rPr lang="en-US" sz="2800" dirty="0">
                <a:solidFill>
                  <a:schemeClr val="bg1"/>
                </a:solidFill>
              </a:rPr>
              <a:t>External Adjudicator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466165" y="6289116"/>
            <a:ext cx="4207435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0437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Recommendations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166" y="1142999"/>
            <a:ext cx="11268634" cy="5511241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sz="3100" dirty="0">
                <a:solidFill>
                  <a:schemeClr val="bg1"/>
                </a:solidFill>
              </a:rPr>
              <a:t>Not taking a one-size fits all approach to developing a Title IX system, each institution should examine what will work for their institution in light of size, mission, resources, and population served.</a:t>
            </a:r>
          </a:p>
          <a:p>
            <a:r>
              <a:rPr lang="en-US" sz="3100" dirty="0">
                <a:solidFill>
                  <a:schemeClr val="bg1"/>
                </a:solidFill>
              </a:rPr>
              <a:t>When looking at assigning the Title IX investigative role to current staff at the institution it is important to think about their everyday job duties.</a:t>
            </a:r>
          </a:p>
          <a:p>
            <a:r>
              <a:rPr lang="en-US" sz="3100" dirty="0">
                <a:solidFill>
                  <a:schemeClr val="bg1"/>
                </a:solidFill>
              </a:rPr>
              <a:t>Each investigative/adjudicative model has it own advantages and disadvantages so it is imperative that each school examine their current structure.</a:t>
            </a:r>
          </a:p>
          <a:p>
            <a:r>
              <a:rPr lang="en-US" sz="3100" dirty="0">
                <a:solidFill>
                  <a:schemeClr val="bg1"/>
                </a:solidFill>
              </a:rPr>
              <a:t>Don’t reinvent the wheel.  Do some research into policies at other institutions.</a:t>
            </a:r>
          </a:p>
          <a:p>
            <a:r>
              <a:rPr lang="en-US" sz="3100" dirty="0">
                <a:solidFill>
                  <a:schemeClr val="bg1"/>
                </a:solidFill>
              </a:rPr>
              <a:t>Some schools that have recently come under scrutiny from OCR can be great sources of policy</a:t>
            </a:r>
          </a:p>
          <a:p>
            <a:r>
              <a:rPr lang="en-US" sz="3100" dirty="0">
                <a:solidFill>
                  <a:schemeClr val="bg1"/>
                </a:solidFill>
              </a:rPr>
              <a:t>Use wisely: Carefully tailor any policy to your institution’s culture and resources—no cut and paste jobs.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466165" y="6289116"/>
            <a:ext cx="4207435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471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Recommendations (cont’d)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1" y="1143000"/>
            <a:ext cx="10361084" cy="514611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lvl="0"/>
            <a:r>
              <a:rPr lang="en-US" sz="2800" dirty="0">
                <a:solidFill>
                  <a:schemeClr val="bg1"/>
                </a:solidFill>
              </a:rPr>
              <a:t>When considering changing or tweaking your adjudicative model, examine your campus culture and </a:t>
            </a:r>
            <a:r>
              <a:rPr lang="en-US" sz="2800" dirty="0" smtClean="0">
                <a:solidFill>
                  <a:schemeClr val="bg1"/>
                </a:solidFill>
              </a:rPr>
              <a:t>mission</a:t>
            </a:r>
            <a:endParaRPr lang="en-US" sz="2800" dirty="0">
              <a:solidFill>
                <a:schemeClr val="bg1"/>
              </a:solidFill>
            </a:endParaRPr>
          </a:p>
          <a:p>
            <a:pPr lvl="0"/>
            <a:r>
              <a:rPr lang="en-US" sz="2800" dirty="0" smtClean="0">
                <a:solidFill>
                  <a:schemeClr val="bg1"/>
                </a:solidFill>
              </a:rPr>
              <a:t>Also </a:t>
            </a:r>
            <a:r>
              <a:rPr lang="en-US" sz="2800" dirty="0">
                <a:solidFill>
                  <a:schemeClr val="bg1"/>
                </a:solidFill>
              </a:rPr>
              <a:t>strongly consider the level of support from campus leadership for the </a:t>
            </a:r>
            <a:r>
              <a:rPr lang="en-US" sz="2800" dirty="0" smtClean="0">
                <a:solidFill>
                  <a:schemeClr val="bg1"/>
                </a:solidFill>
              </a:rPr>
              <a:t>change</a:t>
            </a:r>
            <a:endParaRPr lang="en-US" sz="2800" dirty="0">
              <a:solidFill>
                <a:schemeClr val="bg1"/>
              </a:solidFill>
            </a:endParaRPr>
          </a:p>
          <a:p>
            <a:pPr lvl="0"/>
            <a:r>
              <a:rPr lang="en-US" sz="2800" dirty="0" smtClean="0">
                <a:solidFill>
                  <a:schemeClr val="bg1"/>
                </a:solidFill>
              </a:rPr>
              <a:t>Regardless </a:t>
            </a:r>
            <a:r>
              <a:rPr lang="en-US" sz="2800" dirty="0">
                <a:solidFill>
                  <a:schemeClr val="bg1"/>
                </a:solidFill>
              </a:rPr>
              <a:t>of which model you are using, make sure there is oversight by the Title IX </a:t>
            </a:r>
            <a:r>
              <a:rPr lang="en-US" sz="2800" dirty="0" smtClean="0">
                <a:solidFill>
                  <a:schemeClr val="bg1"/>
                </a:solidFill>
              </a:rPr>
              <a:t>coordinator</a:t>
            </a:r>
            <a:endParaRPr lang="en-US" sz="2800" dirty="0">
              <a:solidFill>
                <a:schemeClr val="bg1"/>
              </a:solidFill>
            </a:endParaRPr>
          </a:p>
          <a:p>
            <a:pPr lvl="0"/>
            <a:r>
              <a:rPr lang="en-US" sz="2800" dirty="0" smtClean="0">
                <a:solidFill>
                  <a:schemeClr val="bg1"/>
                </a:solidFill>
              </a:rPr>
              <a:t>Institutions </a:t>
            </a:r>
            <a:r>
              <a:rPr lang="en-US" sz="2800" dirty="0">
                <a:solidFill>
                  <a:schemeClr val="bg1"/>
                </a:solidFill>
              </a:rPr>
              <a:t>must also discuss their training capacity for new staff, are there funds available for professional development?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466165" y="6289116"/>
            <a:ext cx="4207435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4142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image" Target="../media/image5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Folio">
  <a:themeElements>
    <a:clrScheme name="Folio">
      <a:dk1>
        <a:sysClr val="windowText" lastClr="000000"/>
      </a:dk1>
      <a:lt1>
        <a:sysClr val="window" lastClr="FFFFFF"/>
      </a:lt1>
      <a:dk2>
        <a:srgbClr val="2D2F2B"/>
      </a:dk2>
      <a:lt2>
        <a:srgbClr val="DEDED7"/>
      </a:lt2>
      <a:accent1>
        <a:srgbClr val="294171"/>
      </a:accent1>
      <a:accent2>
        <a:srgbClr val="748CBC"/>
      </a:accent2>
      <a:accent3>
        <a:srgbClr val="8E887C"/>
      </a:accent3>
      <a:accent4>
        <a:srgbClr val="834736"/>
      </a:accent4>
      <a:accent5>
        <a:srgbClr val="5A1705"/>
      </a:accent5>
      <a:accent6>
        <a:srgbClr val="A0A16A"/>
      </a:accent6>
      <a:hlink>
        <a:srgbClr val="74B6BC"/>
      </a:hlink>
      <a:folHlink>
        <a:srgbClr val="7F95A4"/>
      </a:folHlink>
    </a:clrScheme>
    <a:fontScheme name="Folio">
      <a:majorFont>
        <a:latin typeface="Calisto MT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Folio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350000"/>
                <a:lumMod val="11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shade val="40000"/>
                <a:satMod val="120000"/>
              </a:schemeClr>
              <a:schemeClr val="phClr">
                <a:tint val="70000"/>
                <a:satMod val="300000"/>
                <a:lumMod val="110000"/>
              </a:schemeClr>
            </a:duotone>
          </a:blip>
          <a:tile tx="0" ty="0" sx="50000" sy="50000" flip="none" algn="tl"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8100" dist="25400" dir="5400000" algn="br" rotWithShape="0">
              <a:srgbClr val="000000">
                <a:alpha val="50000"/>
              </a:srgbClr>
            </a:outerShdw>
          </a:effectLst>
        </a:effectStyle>
        <a:effectStyle>
          <a:effectLst>
            <a:innerShdw blurRad="190500" dist="25400">
              <a:srgbClr val="000000">
                <a:alpha val="50000"/>
              </a:srgbClr>
            </a:innerShdw>
          </a:effectLst>
        </a:effectStyle>
      </a:effectStyleLst>
      <a:bgFillStyleLst>
        <a:blipFill rotWithShape="1">
          <a:blip xmlns:r="http://schemas.openxmlformats.org/officeDocument/2006/relationships" r:embed="rId3">
            <a:duotone>
              <a:schemeClr val="phClr">
                <a:shade val="10000"/>
                <a:satMod val="125000"/>
              </a:schemeClr>
              <a:schemeClr val="phClr">
                <a:tint val="70000"/>
                <a:satMod val="350000"/>
                <a:lumMod val="110000"/>
              </a:schemeClr>
            </a:duotone>
          </a:blip>
          <a:stretch/>
        </a:blipFill>
        <a:blipFill rotWithShape="1">
          <a:blip xmlns:r="http://schemas.openxmlformats.org/officeDocument/2006/relationships" r:embed="rId4">
            <a:duotone>
              <a:schemeClr val="phClr">
                <a:shade val="10000"/>
                <a:satMod val="125000"/>
              </a:schemeClr>
              <a:schemeClr val="phClr">
                <a:tint val="70000"/>
                <a:satMod val="350000"/>
                <a:lumMod val="110000"/>
              </a:schemeClr>
            </a:duotone>
          </a:blip>
          <a:stretch/>
        </a:blipFill>
        <a:blipFill rotWithShape="1">
          <a:blip xmlns:r="http://schemas.openxmlformats.org/officeDocument/2006/relationships" r:embed="rId5">
            <a:duotone>
              <a:schemeClr val="phClr">
                <a:shade val="3000"/>
                <a:lumMod val="10000"/>
              </a:schemeClr>
              <a:schemeClr val="phClr">
                <a:tint val="91000"/>
                <a:satMod val="500000"/>
                <a:lumMod val="125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Folio.thmx</Template>
  <TotalTime>4073</TotalTime>
  <Words>399</Words>
  <Application>Microsoft Macintosh PowerPoint</Application>
  <PresentationFormat>Widescreen</PresentationFormat>
  <Paragraphs>54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Calisto MT</vt:lpstr>
      <vt:lpstr>Rockwell</vt:lpstr>
      <vt:lpstr>Wingdings</vt:lpstr>
      <vt:lpstr>Folio</vt:lpstr>
      <vt:lpstr>Basics of Title IX  Investigations</vt:lpstr>
      <vt:lpstr>Introduction</vt:lpstr>
      <vt:lpstr>Learning Outcomes &amp; Goals</vt:lpstr>
      <vt:lpstr>How to Select an Investigative Model</vt:lpstr>
      <vt:lpstr>Alternative Forms of Resolution</vt:lpstr>
      <vt:lpstr>Recommendations</vt:lpstr>
      <vt:lpstr>Recommendations (cont’d)</vt:lpstr>
    </vt:vector>
  </TitlesOfParts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Henry</dc:creator>
  <cp:lastModifiedBy>Adam Carroll</cp:lastModifiedBy>
  <cp:revision>100</cp:revision>
  <dcterms:created xsi:type="dcterms:W3CDTF">2016-02-04T18:49:55Z</dcterms:created>
  <dcterms:modified xsi:type="dcterms:W3CDTF">2017-12-28T15:27:40Z</dcterms:modified>
</cp:coreProperties>
</file>