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0" r:id="rId1"/>
  </p:sldMasterIdLst>
  <p:notesMasterIdLst>
    <p:notesMasterId r:id="rId8"/>
  </p:notesMasterIdLst>
  <p:handoutMasterIdLst>
    <p:handoutMasterId r:id="rId9"/>
  </p:handoutMasterIdLst>
  <p:sldIdLst>
    <p:sldId id="372" r:id="rId2"/>
    <p:sldId id="373" r:id="rId3"/>
    <p:sldId id="356" r:id="rId4"/>
    <p:sldId id="357" r:id="rId5"/>
    <p:sldId id="297" r:id="rId6"/>
    <p:sldId id="29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251" autoAdjust="0"/>
    <p:restoredTop sz="77164" autoAdjust="0"/>
  </p:normalViewPr>
  <p:slideViewPr>
    <p:cSldViewPr snapToObjects="1">
      <p:cViewPr>
        <p:scale>
          <a:sx n="39" d="100"/>
          <a:sy n="39" d="100"/>
        </p:scale>
        <p:origin x="2960" y="14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3" d="100"/>
          <a:sy n="83" d="100"/>
        </p:scale>
        <p:origin x="-428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463B00-2A7D-0341-AF80-D22EA552E0BE}" type="datetimeFigureOut">
              <a:rPr lang="en-US" smtClean="0"/>
              <a:t>12/28/17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DAA08-FEFB-F242-B49F-951864F975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4877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4A03B2-732A-B84F-A9F2-5A6B618E583D}" type="datetimeFigureOut">
              <a:rPr lang="en-US" smtClean="0"/>
              <a:t>12/28/17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8AED5-1B79-8A43-BAE4-FF40AFBEDA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324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1" dirty="0"/>
          </a:p>
          <a:p>
            <a:r>
              <a:rPr lang="en-US" sz="1200" b="1" dirty="0"/>
              <a:t>We all know, as Investigators, we play a neutral role in the process.</a:t>
            </a:r>
          </a:p>
          <a:p>
            <a:pPr marL="177845" indent="-177845"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177845" indent="-177845">
              <a:buFont typeface="Arial" panose="020B0604020202020204" pitchFamily="34" charset="0"/>
              <a:buChar char="•"/>
            </a:pPr>
            <a:r>
              <a:rPr lang="en-US" sz="1200" b="1" dirty="0"/>
              <a:t>But this is not always known by or obvious to others, including Complainants, Respondents, and witnesses</a:t>
            </a:r>
          </a:p>
          <a:p>
            <a:pPr marL="177845" indent="-177845"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177845" indent="-177845">
              <a:buFont typeface="Arial" panose="020B0604020202020204" pitchFamily="34" charset="0"/>
              <a:buChar char="•"/>
            </a:pPr>
            <a:r>
              <a:rPr lang="en-US" sz="1200" b="1" dirty="0"/>
              <a:t>Important that we remind all parties involved in the investigation about our role as the Investigator during the fact-finding stage of an investigation.</a:t>
            </a:r>
          </a:p>
          <a:p>
            <a:endParaRPr lang="en-US" sz="1200" b="1" dirty="0"/>
          </a:p>
          <a:p>
            <a:r>
              <a:rPr lang="en-US" sz="1200" b="1" dirty="0"/>
              <a:t>CLICK TO BRING REST OF SLIDE IN</a:t>
            </a:r>
          </a:p>
          <a:p>
            <a:endParaRPr lang="en-US" sz="1200" b="1" dirty="0"/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US" sz="1200" b="1" dirty="0"/>
              <a:t>Role of the Investigator is always neutral during the fact-finding stage.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US" sz="1200" b="1" dirty="0"/>
              <a:t>If the Investigator is making an Investigative Finding at the end of the fact-finding stage, the Investigator’s role shifts from being neutral to one side of allegation –based on the preponderance of the evidence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US" sz="1200" b="1" dirty="0"/>
              <a:t>Move to role of SUPPORTING THE FINDING.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US" sz="1200" b="1" dirty="0"/>
              <a:t>However, the Investigator’s role is to always be fair and to makes determinations based on the preponderance of the evidence 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US" sz="1200" b="1" dirty="0"/>
              <a:t>Whether the role of the Investigator is either 1) fact-gathering ONLY or fact-gathering AND making a determination –this should be explained to the Complainant and Respondent at the beginning of the process.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US" sz="1200" b="1" dirty="0"/>
              <a:t>The Investigator’s main role is to stay true to the integrity of the process.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US" sz="1200" b="1" dirty="0"/>
              <a:t>Investigators are not advocates or counselors (can sometimes be difficult for Investigators who work in Student Affairs/Student Development)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US" sz="1200" b="1" dirty="0"/>
              <a:t>This doesn’t mean that Investigators can’t be responsive to needs; if someone you’re interviewing is struggling, provide them with information and resources; if someone becomes upset during an interview, you can ask them if they’d like to take a break, want some water, offer tissues, reschedule if necessary –but be careful not to move into a role of advocate or counselor.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US" sz="1200" b="1" dirty="0"/>
              <a:t>Possibility of having a deputy Title IX coordinator available to neutrally support both parties; a survivors’ advocate to support the reporting party….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8AED5-1B79-8A43-BAE4-FF40AFBEDA0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522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25" indent="-171425"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US" sz="1200" b="1" dirty="0"/>
              <a:t>Neither Title IX nor the DCLs specify who should conduct an investigation.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endParaRPr lang="en-US" sz="1200" b="1" dirty="0"/>
          </a:p>
          <a:p>
            <a:pPr marL="171425" indent="-171425">
              <a:buFont typeface="Arial" panose="020B0604020202020204" pitchFamily="34" charset="0"/>
              <a:buChar char="•"/>
            </a:pPr>
            <a:r>
              <a:rPr lang="en-US" sz="1200" b="1" dirty="0"/>
              <a:t>anyone who conducts Title IX investigations MUST have training or experience in handling complaints of sexual violence and in the school’s grievance procedures</a:t>
            </a:r>
          </a:p>
          <a:p>
            <a:pPr marL="171425" indent="-171425">
              <a:buFont typeface="Arial" panose="020B0604020202020204" pitchFamily="34" charset="0"/>
              <a:buChar char="•"/>
            </a:pPr>
            <a:endParaRPr lang="en-US" sz="1200" b="1" dirty="0"/>
          </a:p>
          <a:p>
            <a:r>
              <a:rPr lang="en-US" sz="1200" b="1" dirty="0"/>
              <a:t>ASK: What kinds of skills and experience are we looking for in our Investigators?</a:t>
            </a:r>
          </a:p>
          <a:p>
            <a:r>
              <a:rPr lang="en-US" sz="1200" b="1" dirty="0"/>
              <a:t>(experience conducting interviews; knowledge of sexual and gender-based violence; knowledge of and experience working with criminal justice agencies –not necessarily working FOR CJ agencies; good analytic skills; demonstrated ability to be impartial; understanding of Title IX and working with campus communities; strong writing skills.)</a:t>
            </a:r>
          </a:p>
          <a:p>
            <a:endParaRPr lang="en-US" sz="1200" b="1" dirty="0"/>
          </a:p>
          <a:p>
            <a:endParaRPr lang="en-US" sz="1200" b="1" dirty="0"/>
          </a:p>
          <a:p>
            <a:r>
              <a:rPr lang="en-US" sz="1200" b="1" dirty="0"/>
              <a:t>ASK: What about police officers, detectives, lawyers, probation officers, etc. as investigators?</a:t>
            </a:r>
          </a:p>
          <a:p>
            <a:pPr marL="171425" indent="-171425"/>
            <a:endParaRPr lang="en-US" sz="1200" b="1" dirty="0"/>
          </a:p>
          <a:p>
            <a:pPr marL="171425" indent="-171425"/>
            <a:r>
              <a:rPr lang="en-US" sz="1200" b="1" dirty="0"/>
              <a:t>ASK: How about using Co-Investigators? How many of you are using or have used 2 Investigators to investigate a complaint?</a:t>
            </a:r>
          </a:p>
          <a:p>
            <a:pPr marL="171425" indent="-171425"/>
            <a:endParaRPr lang="en-US" sz="1200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8AED5-1B79-8A43-BAE4-FF40AFBEDA0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080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27095"/>
            <a:ext cx="10363200" cy="1470025"/>
          </a:xfrm>
        </p:spPr>
        <p:txBody>
          <a:bodyPr anchor="b" anchorCtr="0"/>
          <a:lstStyle>
            <a:lvl1pPr>
              <a:defRPr sz="54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3810000"/>
            <a:ext cx="10361083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DBF15295-77CB-B04E-8538-047CD34DFA2C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 descr="CoverGly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6700" y="3048001"/>
            <a:ext cx="1498600" cy="771525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3738282"/>
            <a:ext cx="10361084" cy="1048870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0" y="457200"/>
            <a:ext cx="6096000" cy="3173506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5181600"/>
            <a:ext cx="10361084" cy="6858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9F664CAF-0F0F-6E4E-B1CF-7BD606E9D03D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4890248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ED1D4A1F-66A6-CC4B-B86A-E1527A7E7878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1658993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537882"/>
            <a:ext cx="2032000" cy="53250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537882"/>
            <a:ext cx="7853083" cy="5325036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C1664FDF-E11A-F246-AC4A-8A1F474BE87C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8344891" y="3086794"/>
            <a:ext cx="1645920" cy="22721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1626440"/>
            <a:ext cx="10361084" cy="1472184"/>
          </a:xfrm>
        </p:spPr>
        <p:txBody>
          <a:bodyPr anchor="b" anchorCtr="0"/>
          <a:lstStyle>
            <a:lvl1pPr algn="ctr">
              <a:defRPr sz="5400" b="0" i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3813048"/>
            <a:ext cx="10361084" cy="1755648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E1592B49-722F-4E41-801F-D51EAB979358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209801"/>
            <a:ext cx="48768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0" y="2209801"/>
            <a:ext cx="48768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12147436-7ED9-D84B-AA2F-68E7CDB51980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1658993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027238"/>
            <a:ext cx="48768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819400"/>
            <a:ext cx="48768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027238"/>
            <a:ext cx="48768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0800" y="2819400"/>
            <a:ext cx="48768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38230031-5BEB-2240-9C31-E37AABCAACB6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1658993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B1750154-53D2-4E4B-9DE6-98004D9197BF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720" y="1658993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F45B7C87-7D22-FE49-AD05-19BC9124BD56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541" y="914400"/>
            <a:ext cx="4876800" cy="1162050"/>
          </a:xfrm>
        </p:spPr>
        <p:txBody>
          <a:bodyPr anchor="b"/>
          <a:lstStyle>
            <a:lvl1pPr algn="ctr">
              <a:defRPr sz="3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4824" y="457200"/>
            <a:ext cx="4876800" cy="54102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tabLst/>
              <a:defRPr sz="2000"/>
            </a:lvl6pPr>
            <a:lvl7pPr marL="2290763" indent="-461963">
              <a:tabLst/>
              <a:defRPr sz="2000"/>
            </a:lvl7pPr>
            <a:lvl8pPr marL="2290763" indent="-461963">
              <a:tabLst/>
              <a:defRPr sz="2000"/>
            </a:lvl8pPr>
            <a:lvl9pPr marL="2290763" indent="-461963">
              <a:tabLst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541" y="2590800"/>
            <a:ext cx="4876800" cy="28956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A488B175-73BC-BB4A-9FA5-5AFC5D385BAA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9661" y="2286001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684" y="914400"/>
            <a:ext cx="4876800" cy="1161288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78541" y="457200"/>
            <a:ext cx="4876800" cy="5413248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8684" y="2587752"/>
            <a:ext cx="4876800" cy="2898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34401" y="6289116"/>
            <a:ext cx="3167529" cy="365125"/>
          </a:xfrm>
          <a:prstGeom prst="rect">
            <a:avLst/>
          </a:prstGeom>
        </p:spPr>
        <p:txBody>
          <a:bodyPr/>
          <a:lstStyle/>
          <a:p>
            <a:fld id="{A26A5F8A-4C7A-2742-8362-2E64392CF6C6}" type="datetime1">
              <a:rPr lang="en-US" smtClean="0"/>
              <a:t>12/28/17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740400" y="6289116"/>
            <a:ext cx="711200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39804" y="2286001"/>
            <a:ext cx="219456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biLevel thresh="75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1" y="67236"/>
            <a:ext cx="10361084" cy="1371600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2209800"/>
            <a:ext cx="10361084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2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2"/>
          </a:solidFill>
          <a:effectLst>
            <a:outerShdw blurRad="38100" dist="127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chemeClr val="accent3"/>
        </a:buClr>
        <a:buFont typeface="Wingdings" pitchFamily="2" charset="2"/>
        <a:buChar char="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Interim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219200"/>
            <a:ext cx="10361084" cy="52578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Explore </a:t>
            </a:r>
            <a:r>
              <a:rPr lang="en-US" sz="2800" dirty="0">
                <a:solidFill>
                  <a:schemeClr val="bg1"/>
                </a:solidFill>
              </a:rPr>
              <a:t>interim measures throughout the investigation process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US" sz="2800" dirty="0">
                <a:solidFill>
                  <a:schemeClr val="bg1"/>
                </a:solidFill>
              </a:rPr>
              <a:t>For example: We need to offer options for the Complainant to avoid the Respondent (No Contact </a:t>
            </a:r>
            <a:r>
              <a:rPr lang="en-US" sz="2800" dirty="0" smtClean="0">
                <a:solidFill>
                  <a:schemeClr val="bg1"/>
                </a:solidFill>
              </a:rPr>
              <a:t>Order)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We </a:t>
            </a:r>
            <a:r>
              <a:rPr lang="en-US" sz="2800" dirty="0">
                <a:solidFill>
                  <a:schemeClr val="bg1"/>
                </a:solidFill>
              </a:rPr>
              <a:t>need to offer options for the Complainant to change academic and extracurricular activities, living, transportation, dining, and working </a:t>
            </a:r>
            <a:r>
              <a:rPr lang="en-US" sz="2800" dirty="0" smtClean="0">
                <a:solidFill>
                  <a:schemeClr val="bg1"/>
                </a:solidFill>
              </a:rPr>
              <a:t>situations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It’s </a:t>
            </a:r>
            <a:r>
              <a:rPr lang="en-US" sz="2800" dirty="0">
                <a:solidFill>
                  <a:schemeClr val="bg1"/>
                </a:solidFill>
              </a:rPr>
              <a:t>important that Complainants are aware of available resources, support, advocacy, housing assistance, counseling, legal assistance, </a:t>
            </a:r>
            <a:r>
              <a:rPr lang="en-US" sz="2800" dirty="0" smtClean="0">
                <a:solidFill>
                  <a:schemeClr val="bg1"/>
                </a:solidFill>
              </a:rPr>
              <a:t>etc.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Complainants </a:t>
            </a:r>
            <a:r>
              <a:rPr lang="en-US" sz="2800" dirty="0">
                <a:solidFill>
                  <a:schemeClr val="bg1"/>
                </a:solidFill>
              </a:rPr>
              <a:t>should also be informed of his/her right to report to campus police or local law </a:t>
            </a:r>
            <a:r>
              <a:rPr lang="en-US" sz="2800" dirty="0" smtClean="0">
                <a:solidFill>
                  <a:schemeClr val="bg1"/>
                </a:solidFill>
              </a:rPr>
              <a:t>enforcement.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Equity</a:t>
            </a:r>
            <a:endParaRPr lang="en-US" sz="2800" dirty="0">
              <a:solidFill>
                <a:schemeClr val="bg1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43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Use Your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219200"/>
            <a:ext cx="10361084" cy="5257800"/>
          </a:xfrm>
        </p:spPr>
        <p:txBody>
          <a:bodyPr>
            <a:normAutofit/>
          </a:bodyPr>
          <a:lstStyle/>
          <a:p>
            <a:pPr marL="685800" lvl="1" indent="0">
              <a:spcBef>
                <a:spcPts val="0"/>
              </a:spcBef>
              <a:buNone/>
            </a:pPr>
            <a:r>
              <a:rPr lang="en-US" sz="2800" dirty="0">
                <a:solidFill>
                  <a:schemeClr val="bg1"/>
                </a:solidFill>
              </a:rPr>
              <a:t>Off Campus Resources:</a:t>
            </a:r>
          </a:p>
          <a:p>
            <a:pPr lvl="2" indent="-228600"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</a:rPr>
              <a:t>Rape Crisis Center, Victim Advocates, Law Enforcement</a:t>
            </a:r>
          </a:p>
          <a:p>
            <a:pPr lvl="1" indent="-228600"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</a:rPr>
              <a:t>On Campus Offices</a:t>
            </a:r>
          </a:p>
          <a:p>
            <a:pPr lvl="2" indent="-228600"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</a:rPr>
              <a:t>Dean of Students, Counseling, Women’s Center, Health Center, Housing, Academic Affairs, Financial Aid, General Counsel,  BIT Team, Threat Assessment, Etc.</a:t>
            </a:r>
          </a:p>
          <a:p>
            <a:pPr lvl="0" indent="-228600"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</a:rPr>
              <a:t>Working in Tandem with Law Enforcement</a:t>
            </a:r>
          </a:p>
          <a:p>
            <a:pPr lvl="2" indent="-228600"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</a:rPr>
              <a:t>Tandem Investigations</a:t>
            </a:r>
          </a:p>
          <a:p>
            <a:pPr lvl="2" indent="-228600"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</a:rPr>
              <a:t>Timely Warnings</a:t>
            </a:r>
          </a:p>
          <a:p>
            <a:pPr lvl="2" indent="-228600"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</a:rPr>
              <a:t>Evidence</a:t>
            </a:r>
          </a:p>
          <a:p>
            <a:pPr lvl="0" indent="-228600"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</a:rPr>
              <a:t>Provision of Advisors</a:t>
            </a:r>
          </a:p>
          <a:p>
            <a:pPr lvl="0" indent="-228600">
              <a:spcBef>
                <a:spcPts val="0"/>
              </a:spcBef>
            </a:pPr>
            <a:r>
              <a:rPr lang="en-US" sz="2800" dirty="0">
                <a:solidFill>
                  <a:schemeClr val="bg1"/>
                </a:solidFill>
              </a:rPr>
              <a:t>Working with Hearing Officers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73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67236"/>
            <a:ext cx="10361084" cy="999564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Role of the Investigator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914401"/>
            <a:ext cx="10361084" cy="5739840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>
                <a:solidFill>
                  <a:schemeClr val="bg1"/>
                </a:solidFill>
              </a:rPr>
              <a:t>Gather </a:t>
            </a:r>
            <a:r>
              <a:rPr lang="en-US" sz="9600" u="sng" dirty="0">
                <a:solidFill>
                  <a:schemeClr val="bg1"/>
                </a:solidFill>
              </a:rPr>
              <a:t>all</a:t>
            </a:r>
            <a:r>
              <a:rPr lang="en-US" sz="9600" dirty="0">
                <a:solidFill>
                  <a:schemeClr val="bg1"/>
                </a:solidFill>
              </a:rPr>
              <a:t> relevant information regarding an allegation of sexual violence, sexual assault, sexual misconduct, gender discrimination, sexual harassment, dating violence, domestic violence, stalking, or sexual exploitation.</a:t>
            </a:r>
          </a:p>
          <a:p>
            <a:r>
              <a:rPr lang="en-US" sz="9600" dirty="0">
                <a:solidFill>
                  <a:schemeClr val="bg1"/>
                </a:solidFill>
              </a:rPr>
              <a:t>Interview all relevant parties</a:t>
            </a:r>
          </a:p>
          <a:p>
            <a:r>
              <a:rPr lang="en-US" sz="9600" dirty="0">
                <a:solidFill>
                  <a:schemeClr val="bg1"/>
                </a:solidFill>
              </a:rPr>
              <a:t>Credibility Assessments</a:t>
            </a:r>
          </a:p>
          <a:p>
            <a:r>
              <a:rPr lang="en-US" sz="9600" dirty="0">
                <a:solidFill>
                  <a:schemeClr val="bg1"/>
                </a:solidFill>
              </a:rPr>
              <a:t>Collect and organize evidence</a:t>
            </a:r>
          </a:p>
          <a:p>
            <a:r>
              <a:rPr lang="en-US" sz="9600" dirty="0">
                <a:solidFill>
                  <a:schemeClr val="bg1"/>
                </a:solidFill>
              </a:rPr>
              <a:t>Weighing Evidence</a:t>
            </a:r>
          </a:p>
          <a:p>
            <a:pPr lvl="1"/>
            <a:r>
              <a:rPr lang="en-US" sz="9600" dirty="0">
                <a:solidFill>
                  <a:schemeClr val="bg1"/>
                </a:solidFill>
              </a:rPr>
              <a:t>Preponderance of the Evidence</a:t>
            </a:r>
          </a:p>
          <a:p>
            <a:r>
              <a:rPr lang="en-US" sz="9600" dirty="0">
                <a:solidFill>
                  <a:schemeClr val="bg1"/>
                </a:solidFill>
              </a:rPr>
              <a:t>Write a detailed investigative report</a:t>
            </a:r>
          </a:p>
          <a:p>
            <a:r>
              <a:rPr lang="en-US" sz="9600" dirty="0">
                <a:solidFill>
                  <a:schemeClr val="bg1"/>
                </a:solidFill>
              </a:rPr>
              <a:t>Make recommendations for interim measures or accommodations</a:t>
            </a:r>
          </a:p>
          <a:p>
            <a:r>
              <a:rPr lang="en-US" sz="9600" dirty="0">
                <a:solidFill>
                  <a:schemeClr val="bg1"/>
                </a:solidFill>
              </a:rPr>
              <a:t>Findings of Responsibility</a:t>
            </a:r>
          </a:p>
          <a:p>
            <a:r>
              <a:rPr lang="en-US" sz="9600" dirty="0">
                <a:solidFill>
                  <a:schemeClr val="bg1"/>
                </a:solidFill>
              </a:rPr>
              <a:t>Sanctioning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68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828800"/>
            <a:ext cx="10560187" cy="4038600"/>
          </a:xfrm>
        </p:spPr>
        <p:txBody>
          <a:bodyPr/>
          <a:lstStyle/>
          <a:p>
            <a:r>
              <a:rPr lang="en-US" sz="5400" b="1" dirty="0">
                <a:solidFill>
                  <a:schemeClr val="bg1"/>
                </a:solidFill>
              </a:rPr>
              <a:t>As an Investigator, you have no “side” other than the integrity of the process.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351" y="1230086"/>
            <a:ext cx="10361084" cy="99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>
                <a:solidFill>
                  <a:schemeClr val="bg1"/>
                </a:solidFill>
                <a:latin typeface="+mj-lt"/>
              </a:rPr>
              <a:t>Whose side are you on?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74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166" y="67236"/>
            <a:ext cx="11344834" cy="13716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Who Should Serve As an Investigator?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165" y="1295399"/>
            <a:ext cx="10809320" cy="5358841"/>
          </a:xfrm>
        </p:spPr>
        <p:txBody>
          <a:bodyPr>
            <a:noAutofit/>
          </a:bodyPr>
          <a:lstStyle/>
          <a:p>
            <a:r>
              <a:rPr lang="en-US" sz="2500" dirty="0">
                <a:solidFill>
                  <a:schemeClr val="bg1"/>
                </a:solidFill>
              </a:rPr>
              <a:t>Attorneys?</a:t>
            </a:r>
          </a:p>
          <a:p>
            <a:r>
              <a:rPr lang="en-US" sz="2500" dirty="0">
                <a:solidFill>
                  <a:schemeClr val="bg1"/>
                </a:solidFill>
              </a:rPr>
              <a:t>Outside Investigator?</a:t>
            </a:r>
          </a:p>
          <a:p>
            <a:r>
              <a:rPr lang="en-US" sz="2500" dirty="0">
                <a:solidFill>
                  <a:schemeClr val="bg1"/>
                </a:solidFill>
              </a:rPr>
              <a:t>General Counsel?</a:t>
            </a:r>
          </a:p>
          <a:p>
            <a:r>
              <a:rPr lang="en-US" sz="2500" dirty="0">
                <a:solidFill>
                  <a:schemeClr val="bg1"/>
                </a:solidFill>
              </a:rPr>
              <a:t>Campus Safety/Security?</a:t>
            </a:r>
          </a:p>
          <a:p>
            <a:r>
              <a:rPr lang="en-US" sz="2500" dirty="0">
                <a:solidFill>
                  <a:schemeClr val="bg1"/>
                </a:solidFill>
              </a:rPr>
              <a:t>Student Conduct Officers?</a:t>
            </a:r>
          </a:p>
          <a:p>
            <a:r>
              <a:rPr lang="en-US" sz="2500" dirty="0">
                <a:solidFill>
                  <a:schemeClr val="bg1"/>
                </a:solidFill>
              </a:rPr>
              <a:t>Title IX Coordinator/Deputy Title IX Coordinator?</a:t>
            </a:r>
          </a:p>
          <a:p>
            <a:r>
              <a:rPr lang="en-US" sz="2500" dirty="0">
                <a:solidFill>
                  <a:schemeClr val="bg1"/>
                </a:solidFill>
              </a:rPr>
              <a:t>Faculty?</a:t>
            </a:r>
          </a:p>
          <a:p>
            <a:r>
              <a:rPr lang="en-US" sz="2500" dirty="0">
                <a:solidFill>
                  <a:schemeClr val="bg1"/>
                </a:solidFill>
              </a:rPr>
              <a:t>Students?</a:t>
            </a:r>
          </a:p>
          <a:p>
            <a:r>
              <a:rPr lang="en-US" sz="2500" dirty="0">
                <a:solidFill>
                  <a:schemeClr val="bg1"/>
                </a:solidFill>
              </a:rPr>
              <a:t>Human Resources?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84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Job 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1" y="1066800"/>
            <a:ext cx="10361084" cy="4800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Required Competencies</a:t>
            </a:r>
          </a:p>
          <a:p>
            <a:r>
              <a:rPr lang="en-US" sz="2800" dirty="0">
                <a:solidFill>
                  <a:schemeClr val="bg1"/>
                </a:solidFill>
              </a:rPr>
              <a:t>Reporting Structure</a:t>
            </a:r>
          </a:p>
          <a:p>
            <a:r>
              <a:rPr lang="en-US" sz="2800" dirty="0">
                <a:solidFill>
                  <a:schemeClr val="bg1"/>
                </a:solidFill>
              </a:rPr>
              <a:t>Full Time vs. Part Time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Time Requirements</a:t>
            </a:r>
          </a:p>
          <a:p>
            <a:r>
              <a:rPr lang="en-US" sz="2800" dirty="0">
                <a:solidFill>
                  <a:schemeClr val="bg1"/>
                </a:solidFill>
              </a:rPr>
              <a:t>Potential Conflicts of Interest</a:t>
            </a:r>
          </a:p>
          <a:p>
            <a:r>
              <a:rPr lang="en-US" sz="2800" dirty="0">
                <a:solidFill>
                  <a:schemeClr val="bg1"/>
                </a:solidFill>
              </a:rPr>
              <a:t>Stipend?</a:t>
            </a:r>
          </a:p>
          <a:p>
            <a:r>
              <a:rPr lang="en-US" sz="2800" dirty="0">
                <a:solidFill>
                  <a:schemeClr val="bg1"/>
                </a:solidFill>
              </a:rPr>
              <a:t>Soft skills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274320" lvl="1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466165" y="6289116"/>
            <a:ext cx="4207435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9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lio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Folio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Foli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20000"/>
              </a:schemeClr>
              <a:schemeClr val="phClr"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8100" dist="25400" dir="54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st="25400">
              <a:srgbClr val="000000">
                <a:alpha val="50000"/>
              </a:srgbClr>
            </a:inn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3000"/>
                <a:lumMod val="10000"/>
              </a:schemeClr>
              <a:schemeClr val="phClr">
                <a:tint val="91000"/>
                <a:satMod val="500000"/>
                <a:lumMod val="125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Folio.thmx</Template>
  <TotalTime>4074</TotalTime>
  <Words>775</Words>
  <Application>Microsoft Macintosh PowerPoint</Application>
  <PresentationFormat>Widescreen</PresentationFormat>
  <Paragraphs>91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Calisto MT</vt:lpstr>
      <vt:lpstr>Wingdings</vt:lpstr>
      <vt:lpstr>Arial</vt:lpstr>
      <vt:lpstr>Folio</vt:lpstr>
      <vt:lpstr>Interim Measures</vt:lpstr>
      <vt:lpstr>Use Your Resources</vt:lpstr>
      <vt:lpstr>Role of the Investigator</vt:lpstr>
      <vt:lpstr>As an Investigator, you have no “side” other than the integrity of the process.</vt:lpstr>
      <vt:lpstr>Who Should Serve As an Investigator?</vt:lpstr>
      <vt:lpstr>Job Description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Henry</dc:creator>
  <cp:lastModifiedBy>Adam Carroll</cp:lastModifiedBy>
  <cp:revision>100</cp:revision>
  <dcterms:created xsi:type="dcterms:W3CDTF">2016-02-04T18:49:55Z</dcterms:created>
  <dcterms:modified xsi:type="dcterms:W3CDTF">2017-12-28T15:32:57Z</dcterms:modified>
</cp:coreProperties>
</file>