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4"/>
  </p:notesMasterIdLst>
  <p:handoutMasterIdLst>
    <p:handoutMasterId r:id="rId155"/>
  </p:handoutMasterIdLst>
  <p:sldIdLst>
    <p:sldId id="579" r:id="rId2"/>
    <p:sldId id="256" r:id="rId3"/>
    <p:sldId id="496" r:id="rId4"/>
    <p:sldId id="494" r:id="rId5"/>
    <p:sldId id="495" r:id="rId6"/>
    <p:sldId id="262" r:id="rId7"/>
    <p:sldId id="257" r:id="rId8"/>
    <p:sldId id="333" r:id="rId9"/>
    <p:sldId id="479" r:id="rId10"/>
    <p:sldId id="263" r:id="rId11"/>
    <p:sldId id="497" r:id="rId12"/>
    <p:sldId id="356" r:id="rId13"/>
    <p:sldId id="259" r:id="rId14"/>
    <p:sldId id="264" r:id="rId15"/>
    <p:sldId id="354" r:id="rId16"/>
    <p:sldId id="265" r:id="rId17"/>
    <p:sldId id="266" r:id="rId18"/>
    <p:sldId id="499" r:id="rId19"/>
    <p:sldId id="353" r:id="rId20"/>
    <p:sldId id="501" r:id="rId21"/>
    <p:sldId id="502" r:id="rId22"/>
    <p:sldId id="503" r:id="rId23"/>
    <p:sldId id="341" r:id="rId24"/>
    <p:sldId id="357" r:id="rId25"/>
    <p:sldId id="260" r:id="rId26"/>
    <p:sldId id="504" r:id="rId27"/>
    <p:sldId id="324" r:id="rId28"/>
    <p:sldId id="498" r:id="rId29"/>
    <p:sldId id="325" r:id="rId30"/>
    <p:sldId id="326" r:id="rId31"/>
    <p:sldId id="327" r:id="rId32"/>
    <p:sldId id="328" r:id="rId33"/>
    <p:sldId id="329" r:id="rId34"/>
    <p:sldId id="330" r:id="rId35"/>
    <p:sldId id="331" r:id="rId36"/>
    <p:sldId id="335" r:id="rId37"/>
    <p:sldId id="476" r:id="rId38"/>
    <p:sldId id="477" r:id="rId39"/>
    <p:sldId id="478" r:id="rId40"/>
    <p:sldId id="475" r:id="rId41"/>
    <p:sldId id="336" r:id="rId42"/>
    <p:sldId id="332" r:id="rId43"/>
    <p:sldId id="491" r:id="rId44"/>
    <p:sldId id="281" r:id="rId45"/>
    <p:sldId id="286" r:id="rId46"/>
    <p:sldId id="507" r:id="rId47"/>
    <p:sldId id="538" r:id="rId48"/>
    <p:sldId id="508" r:id="rId49"/>
    <p:sldId id="542" r:id="rId50"/>
    <p:sldId id="543" r:id="rId51"/>
    <p:sldId id="544" r:id="rId52"/>
    <p:sldId id="545" r:id="rId53"/>
    <p:sldId id="546" r:id="rId54"/>
    <p:sldId id="547" r:id="rId55"/>
    <p:sldId id="548" r:id="rId56"/>
    <p:sldId id="549" r:id="rId57"/>
    <p:sldId id="550" r:id="rId58"/>
    <p:sldId id="551" r:id="rId59"/>
    <p:sldId id="552" r:id="rId60"/>
    <p:sldId id="553" r:id="rId61"/>
    <p:sldId id="554" r:id="rId62"/>
    <p:sldId id="555" r:id="rId63"/>
    <p:sldId id="556" r:id="rId64"/>
    <p:sldId id="557" r:id="rId65"/>
    <p:sldId id="558" r:id="rId66"/>
    <p:sldId id="559" r:id="rId67"/>
    <p:sldId id="560" r:id="rId68"/>
    <p:sldId id="561" r:id="rId69"/>
    <p:sldId id="562" r:id="rId70"/>
    <p:sldId id="563" r:id="rId71"/>
    <p:sldId id="564" r:id="rId72"/>
    <p:sldId id="565" r:id="rId73"/>
    <p:sldId id="566" r:id="rId74"/>
    <p:sldId id="567" r:id="rId75"/>
    <p:sldId id="568" r:id="rId76"/>
    <p:sldId id="569" r:id="rId77"/>
    <p:sldId id="539" r:id="rId78"/>
    <p:sldId id="344" r:id="rId79"/>
    <p:sldId id="570" r:id="rId80"/>
    <p:sldId id="571" r:id="rId81"/>
    <p:sldId id="442" r:id="rId82"/>
    <p:sldId id="467" r:id="rId83"/>
    <p:sldId id="456" r:id="rId84"/>
    <p:sldId id="457" r:id="rId85"/>
    <p:sldId id="301" r:id="rId86"/>
    <p:sldId id="306" r:id="rId87"/>
    <p:sldId id="454" r:id="rId88"/>
    <p:sldId id="455" r:id="rId89"/>
    <p:sldId id="572" r:id="rId90"/>
    <p:sldId id="460" r:id="rId91"/>
    <p:sldId id="461" r:id="rId92"/>
    <p:sldId id="573" r:id="rId93"/>
    <p:sldId id="463" r:id="rId94"/>
    <p:sldId id="464" r:id="rId95"/>
    <p:sldId id="468" r:id="rId96"/>
    <p:sldId id="469" r:id="rId97"/>
    <p:sldId id="470" r:id="rId98"/>
    <p:sldId id="346" r:id="rId99"/>
    <p:sldId id="347" r:id="rId100"/>
    <p:sldId id="441" r:id="rId101"/>
    <p:sldId id="444" r:id="rId102"/>
    <p:sldId id="540" r:id="rId103"/>
    <p:sldId id="309" r:id="rId104"/>
    <p:sldId id="358" r:id="rId105"/>
    <p:sldId id="574" r:id="rId106"/>
    <p:sldId id="359" r:id="rId107"/>
    <p:sldId id="360" r:id="rId108"/>
    <p:sldId id="334" r:id="rId109"/>
    <p:sldId id="440" r:id="rId110"/>
    <p:sldId id="481" r:id="rId111"/>
    <p:sldId id="482" r:id="rId112"/>
    <p:sldId id="483" r:id="rId113"/>
    <p:sldId id="484" r:id="rId114"/>
    <p:sldId id="485" r:id="rId115"/>
    <p:sldId id="486" r:id="rId116"/>
    <p:sldId id="487" r:id="rId117"/>
    <p:sldId id="313" r:id="rId118"/>
    <p:sldId id="314" r:id="rId119"/>
    <p:sldId id="318" r:id="rId120"/>
    <p:sldId id="321" r:id="rId121"/>
    <p:sldId id="348" r:id="rId122"/>
    <p:sldId id="349" r:id="rId123"/>
    <p:sldId id="350" r:id="rId124"/>
    <p:sldId id="351" r:id="rId125"/>
    <p:sldId id="362" r:id="rId126"/>
    <p:sldId id="404" r:id="rId127"/>
    <p:sldId id="575" r:id="rId128"/>
    <p:sldId id="541" r:id="rId129"/>
    <p:sldId id="285" r:id="rId130"/>
    <p:sldId id="364" r:id="rId131"/>
    <p:sldId id="367" r:id="rId132"/>
    <p:sldId id="492" r:id="rId133"/>
    <p:sldId id="400" r:id="rId134"/>
    <p:sldId id="576" r:id="rId135"/>
    <p:sldId id="401" r:id="rId136"/>
    <p:sldId id="402" r:id="rId137"/>
    <p:sldId id="378" r:id="rId138"/>
    <p:sldId id="403" r:id="rId139"/>
    <p:sldId id="405" r:id="rId140"/>
    <p:sldId id="406" r:id="rId141"/>
    <p:sldId id="407" r:id="rId142"/>
    <p:sldId id="408" r:id="rId143"/>
    <p:sldId id="409" r:id="rId144"/>
    <p:sldId id="396" r:id="rId145"/>
    <p:sldId id="410" r:id="rId146"/>
    <p:sldId id="411" r:id="rId147"/>
    <p:sldId id="489" r:id="rId148"/>
    <p:sldId id="490" r:id="rId149"/>
    <p:sldId id="323" r:id="rId150"/>
    <p:sldId id="488" r:id="rId151"/>
    <p:sldId id="361" r:id="rId152"/>
    <p:sldId id="345" r:id="rId15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66"/>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05" autoAdjust="0"/>
  </p:normalViewPr>
  <p:slideViewPr>
    <p:cSldViewPr>
      <p:cViewPr varScale="1">
        <p:scale>
          <a:sx n="64" d="100"/>
          <a:sy n="64" d="100"/>
        </p:scale>
        <p:origin x="1340" y="32"/>
      </p:cViewPr>
      <p:guideLst>
        <p:guide orient="horz" pos="2160"/>
        <p:guide pos="2880"/>
      </p:guideLst>
    </p:cSldViewPr>
  </p:slideViewPr>
  <p:outlineViewPr>
    <p:cViewPr>
      <p:scale>
        <a:sx n="33" d="100"/>
        <a:sy n="33" d="100"/>
      </p:scale>
      <p:origin x="0" y="7366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notesMaster" Target="notesMasters/notesMaster1.xml"/><Relationship Id="rId159"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handoutMaster" Target="handoutMasters/handoutMaster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slide" Target="slides/slide15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CA2441-B136-49FD-BC62-7DE5BB4856A4}"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2DC9EEA8-1F4F-4976-9A1C-2ACBCB07B30F}">
      <dgm:prSet phldrT="[Text]" custT="1"/>
      <dgm:spPr/>
      <dgm:t>
        <a:bodyPr/>
        <a:lstStyle/>
        <a:p>
          <a:r>
            <a:rPr lang="en-US" sz="2000" b="1" dirty="0"/>
            <a:t>Title IX Compliance</a:t>
          </a:r>
        </a:p>
      </dgm:t>
    </dgm:pt>
    <dgm:pt modelId="{30B972AF-52A4-4DB1-AB41-B77C061B862E}" type="parTrans" cxnId="{61E3954F-1B5F-495B-9AE2-FA4CE24ECC9B}">
      <dgm:prSet/>
      <dgm:spPr/>
      <dgm:t>
        <a:bodyPr/>
        <a:lstStyle/>
        <a:p>
          <a:endParaRPr lang="en-US"/>
        </a:p>
      </dgm:t>
    </dgm:pt>
    <dgm:pt modelId="{23C296B3-1773-45D9-82EC-3B6EAC56215E}" type="sibTrans" cxnId="{61E3954F-1B5F-495B-9AE2-FA4CE24ECC9B}">
      <dgm:prSet/>
      <dgm:spPr/>
      <dgm:t>
        <a:bodyPr/>
        <a:lstStyle/>
        <a:p>
          <a:endParaRPr lang="en-US"/>
        </a:p>
      </dgm:t>
    </dgm:pt>
    <dgm:pt modelId="{C76A760D-B0D4-4FF6-948D-C290753857EA}">
      <dgm:prSet phldrT="[Text]" custT="1"/>
      <dgm:spPr/>
      <dgm:t>
        <a:bodyPr/>
        <a:lstStyle/>
        <a:p>
          <a:endParaRPr lang="en-US" sz="900" b="1" dirty="0"/>
        </a:p>
        <a:p>
          <a:r>
            <a:rPr lang="en-US" sz="2400" b="1" dirty="0"/>
            <a:t>Organization/</a:t>
          </a:r>
        </a:p>
        <a:p>
          <a:r>
            <a:rPr lang="en-US" sz="2400" b="1" dirty="0"/>
            <a:t>Management</a:t>
          </a:r>
          <a:endParaRPr lang="en-US" sz="1600" b="1" dirty="0"/>
        </a:p>
      </dgm:t>
    </dgm:pt>
    <dgm:pt modelId="{EC99FBC9-C6DD-4E8F-9C54-02817C745762}" type="parTrans" cxnId="{4C102B78-1F33-42A4-BFBC-1F0D88861068}">
      <dgm:prSet/>
      <dgm:spPr/>
      <dgm:t>
        <a:bodyPr/>
        <a:lstStyle/>
        <a:p>
          <a:endParaRPr lang="en-US"/>
        </a:p>
      </dgm:t>
    </dgm:pt>
    <dgm:pt modelId="{6A0E1DA3-66D3-451B-A353-A26562244157}" type="sibTrans" cxnId="{4C102B78-1F33-42A4-BFBC-1F0D88861068}">
      <dgm:prSet/>
      <dgm:spPr/>
      <dgm:t>
        <a:bodyPr/>
        <a:lstStyle/>
        <a:p>
          <a:endParaRPr lang="en-US"/>
        </a:p>
      </dgm:t>
    </dgm:pt>
    <dgm:pt modelId="{DAFB0A2D-01AD-4001-B084-C9D86BE84BCA}">
      <dgm:prSet phldrT="[Text]" custT="1"/>
      <dgm:spPr/>
      <dgm:t>
        <a:bodyPr/>
        <a:lstStyle/>
        <a:p>
          <a:endParaRPr lang="en-US" sz="800" b="1" dirty="0"/>
        </a:p>
        <a:p>
          <a:r>
            <a:rPr lang="en-US" sz="2400" b="1" dirty="0"/>
            <a:t>Investigation/</a:t>
          </a:r>
        </a:p>
        <a:p>
          <a:r>
            <a:rPr lang="en-US" sz="2400" b="1" dirty="0"/>
            <a:t>Discipline</a:t>
          </a:r>
        </a:p>
      </dgm:t>
    </dgm:pt>
    <dgm:pt modelId="{B914BB35-958D-4BDF-B880-CD8BA78072D9}" type="parTrans" cxnId="{C7003922-D13A-4C8C-ADD7-F4A3551E9240}">
      <dgm:prSet/>
      <dgm:spPr/>
      <dgm:t>
        <a:bodyPr/>
        <a:lstStyle/>
        <a:p>
          <a:endParaRPr lang="en-US"/>
        </a:p>
      </dgm:t>
    </dgm:pt>
    <dgm:pt modelId="{F5B0D334-420B-4BB2-A036-A91F566AA723}" type="sibTrans" cxnId="{C7003922-D13A-4C8C-ADD7-F4A3551E9240}">
      <dgm:prSet/>
      <dgm:spPr/>
      <dgm:t>
        <a:bodyPr/>
        <a:lstStyle/>
        <a:p>
          <a:endParaRPr lang="en-US"/>
        </a:p>
      </dgm:t>
    </dgm:pt>
    <dgm:pt modelId="{8319122C-2A9C-4486-8BE8-52986E58E6DF}">
      <dgm:prSet phldrT="[Text]" custT="1"/>
      <dgm:spPr/>
      <dgm:t>
        <a:bodyPr/>
        <a:lstStyle/>
        <a:p>
          <a:r>
            <a:rPr lang="en-US" sz="2400" b="1" dirty="0"/>
            <a:t>Victim Assistance  </a:t>
          </a:r>
          <a:r>
            <a:rPr lang="en-US" sz="2000" b="1" dirty="0"/>
            <a:t>(Impacted Individuals)</a:t>
          </a:r>
        </a:p>
      </dgm:t>
    </dgm:pt>
    <dgm:pt modelId="{3CE68CF7-388E-4C81-8817-49E8230E1932}" type="parTrans" cxnId="{F83AB97A-771C-479A-B06C-F59B993A5464}">
      <dgm:prSet/>
      <dgm:spPr/>
      <dgm:t>
        <a:bodyPr/>
        <a:lstStyle/>
        <a:p>
          <a:endParaRPr lang="en-US"/>
        </a:p>
      </dgm:t>
    </dgm:pt>
    <dgm:pt modelId="{FD0F395B-A5AD-4502-94E1-B02F35C0DC8A}" type="sibTrans" cxnId="{F83AB97A-771C-479A-B06C-F59B993A5464}">
      <dgm:prSet/>
      <dgm:spPr/>
      <dgm:t>
        <a:bodyPr/>
        <a:lstStyle/>
        <a:p>
          <a:endParaRPr lang="en-US"/>
        </a:p>
      </dgm:t>
    </dgm:pt>
    <dgm:pt modelId="{EBDC1C8F-5414-4AB8-9CA9-0952AB1B59C4}">
      <dgm:prSet phldrT="[Text]" custT="1"/>
      <dgm:spPr/>
      <dgm:t>
        <a:bodyPr/>
        <a:lstStyle/>
        <a:p>
          <a:r>
            <a:rPr lang="en-US" sz="2400" b="1" dirty="0"/>
            <a:t>Campus Culture/Climate</a:t>
          </a:r>
        </a:p>
      </dgm:t>
    </dgm:pt>
    <dgm:pt modelId="{DB86CB13-824C-41E8-A0F2-C1A4A874A2D2}" type="parTrans" cxnId="{51DF79CD-7E73-4658-A2B8-28CE1C31D57E}">
      <dgm:prSet/>
      <dgm:spPr/>
      <dgm:t>
        <a:bodyPr/>
        <a:lstStyle/>
        <a:p>
          <a:endParaRPr lang="en-US"/>
        </a:p>
      </dgm:t>
    </dgm:pt>
    <dgm:pt modelId="{8A3D4FE2-13EC-4AF4-8C09-4ED19AD035AC}" type="sibTrans" cxnId="{51DF79CD-7E73-4658-A2B8-28CE1C31D57E}">
      <dgm:prSet/>
      <dgm:spPr/>
      <dgm:t>
        <a:bodyPr/>
        <a:lstStyle/>
        <a:p>
          <a:endParaRPr lang="en-US"/>
        </a:p>
      </dgm:t>
    </dgm:pt>
    <dgm:pt modelId="{1323600E-56B4-4973-8724-7A9942AA1E29}" type="pres">
      <dgm:prSet presAssocID="{32CA2441-B136-49FD-BC62-7DE5BB4856A4}" presName="diagram" presStyleCnt="0">
        <dgm:presLayoutVars>
          <dgm:chMax val="1"/>
          <dgm:dir/>
          <dgm:animLvl val="ctr"/>
          <dgm:resizeHandles val="exact"/>
        </dgm:presLayoutVars>
      </dgm:prSet>
      <dgm:spPr/>
    </dgm:pt>
    <dgm:pt modelId="{9DC56E6A-2AD2-4B11-99C3-B7E44BC0CD29}" type="pres">
      <dgm:prSet presAssocID="{32CA2441-B136-49FD-BC62-7DE5BB4856A4}" presName="matrix" presStyleCnt="0"/>
      <dgm:spPr/>
    </dgm:pt>
    <dgm:pt modelId="{B92C3F2B-CAF8-448C-BA38-0C2EC46DBD81}" type="pres">
      <dgm:prSet presAssocID="{32CA2441-B136-49FD-BC62-7DE5BB4856A4}" presName="tile1" presStyleLbl="node1" presStyleIdx="0" presStyleCnt="4" custLinFactNeighborX="-1852"/>
      <dgm:spPr/>
    </dgm:pt>
    <dgm:pt modelId="{3F212FC6-11B7-4EE7-90A4-AEFC2B2FF227}" type="pres">
      <dgm:prSet presAssocID="{32CA2441-B136-49FD-BC62-7DE5BB4856A4}" presName="tile1text" presStyleLbl="node1" presStyleIdx="0" presStyleCnt="4">
        <dgm:presLayoutVars>
          <dgm:chMax val="0"/>
          <dgm:chPref val="0"/>
          <dgm:bulletEnabled val="1"/>
        </dgm:presLayoutVars>
      </dgm:prSet>
      <dgm:spPr/>
    </dgm:pt>
    <dgm:pt modelId="{7B3FFA5F-EB67-47DD-A390-00347C7497C9}" type="pres">
      <dgm:prSet presAssocID="{32CA2441-B136-49FD-BC62-7DE5BB4856A4}" presName="tile2" presStyleLbl="node1" presStyleIdx="1" presStyleCnt="4" custLinFactNeighborX="-635" custLinFactNeighborY="0"/>
      <dgm:spPr/>
    </dgm:pt>
    <dgm:pt modelId="{748B7BC9-A63E-4C70-B662-61054C2F07F1}" type="pres">
      <dgm:prSet presAssocID="{32CA2441-B136-49FD-BC62-7DE5BB4856A4}" presName="tile2text" presStyleLbl="node1" presStyleIdx="1" presStyleCnt="4">
        <dgm:presLayoutVars>
          <dgm:chMax val="0"/>
          <dgm:chPref val="0"/>
          <dgm:bulletEnabled val="1"/>
        </dgm:presLayoutVars>
      </dgm:prSet>
      <dgm:spPr/>
    </dgm:pt>
    <dgm:pt modelId="{C236D179-FFAD-4A3E-8580-18A7CC420B94}" type="pres">
      <dgm:prSet presAssocID="{32CA2441-B136-49FD-BC62-7DE5BB4856A4}" presName="tile3" presStyleLbl="node1" presStyleIdx="2" presStyleCnt="4"/>
      <dgm:spPr/>
    </dgm:pt>
    <dgm:pt modelId="{AB488A45-FE3D-4CB8-8C95-0D78FFD9EFAE}" type="pres">
      <dgm:prSet presAssocID="{32CA2441-B136-49FD-BC62-7DE5BB4856A4}" presName="tile3text" presStyleLbl="node1" presStyleIdx="2" presStyleCnt="4">
        <dgm:presLayoutVars>
          <dgm:chMax val="0"/>
          <dgm:chPref val="0"/>
          <dgm:bulletEnabled val="1"/>
        </dgm:presLayoutVars>
      </dgm:prSet>
      <dgm:spPr/>
    </dgm:pt>
    <dgm:pt modelId="{86BD80F3-43E2-442A-9149-03AED22DA2D6}" type="pres">
      <dgm:prSet presAssocID="{32CA2441-B136-49FD-BC62-7DE5BB4856A4}" presName="tile4" presStyleLbl="node1" presStyleIdx="3" presStyleCnt="4"/>
      <dgm:spPr/>
    </dgm:pt>
    <dgm:pt modelId="{F9F86BA7-961F-41D5-94F6-912462DA3F4B}" type="pres">
      <dgm:prSet presAssocID="{32CA2441-B136-49FD-BC62-7DE5BB4856A4}" presName="tile4text" presStyleLbl="node1" presStyleIdx="3" presStyleCnt="4">
        <dgm:presLayoutVars>
          <dgm:chMax val="0"/>
          <dgm:chPref val="0"/>
          <dgm:bulletEnabled val="1"/>
        </dgm:presLayoutVars>
      </dgm:prSet>
      <dgm:spPr/>
    </dgm:pt>
    <dgm:pt modelId="{9518E47F-AA02-4A87-847C-036069836639}" type="pres">
      <dgm:prSet presAssocID="{32CA2441-B136-49FD-BC62-7DE5BB4856A4}" presName="centerTile" presStyleLbl="fgShp" presStyleIdx="0" presStyleCnt="1">
        <dgm:presLayoutVars>
          <dgm:chMax val="0"/>
          <dgm:chPref val="0"/>
        </dgm:presLayoutVars>
      </dgm:prSet>
      <dgm:spPr/>
    </dgm:pt>
  </dgm:ptLst>
  <dgm:cxnLst>
    <dgm:cxn modelId="{C7003922-D13A-4C8C-ADD7-F4A3551E9240}" srcId="{2DC9EEA8-1F4F-4976-9A1C-2ACBCB07B30F}" destId="{DAFB0A2D-01AD-4001-B084-C9D86BE84BCA}" srcOrd="1" destOrd="0" parTransId="{B914BB35-958D-4BDF-B880-CD8BA78072D9}" sibTransId="{F5B0D334-420B-4BB2-A036-A91F566AA723}"/>
    <dgm:cxn modelId="{4C102B78-1F33-42A4-BFBC-1F0D88861068}" srcId="{2DC9EEA8-1F4F-4976-9A1C-2ACBCB07B30F}" destId="{C76A760D-B0D4-4FF6-948D-C290753857EA}" srcOrd="0" destOrd="0" parTransId="{EC99FBC9-C6DD-4E8F-9C54-02817C745762}" sibTransId="{6A0E1DA3-66D3-451B-A353-A26562244157}"/>
    <dgm:cxn modelId="{4D57BAD9-113B-4A9C-B8D2-60E27469A9CB}" type="presOf" srcId="{2DC9EEA8-1F4F-4976-9A1C-2ACBCB07B30F}" destId="{9518E47F-AA02-4A87-847C-036069836639}" srcOrd="0" destOrd="0" presId="urn:microsoft.com/office/officeart/2005/8/layout/matrix1"/>
    <dgm:cxn modelId="{C6B56E10-20AB-45D0-A71E-6DF3991D5B84}" type="presOf" srcId="{EBDC1C8F-5414-4AB8-9CA9-0952AB1B59C4}" destId="{F9F86BA7-961F-41D5-94F6-912462DA3F4B}" srcOrd="1" destOrd="0" presId="urn:microsoft.com/office/officeart/2005/8/layout/matrix1"/>
    <dgm:cxn modelId="{D0DAC047-7082-4ABD-AF3E-9E0F6A1C192C}" type="presOf" srcId="{EBDC1C8F-5414-4AB8-9CA9-0952AB1B59C4}" destId="{86BD80F3-43E2-442A-9149-03AED22DA2D6}" srcOrd="0" destOrd="0" presId="urn:microsoft.com/office/officeart/2005/8/layout/matrix1"/>
    <dgm:cxn modelId="{50E33BA8-E3FC-462A-8818-627ADED42DC0}" type="presOf" srcId="{C76A760D-B0D4-4FF6-948D-C290753857EA}" destId="{B92C3F2B-CAF8-448C-BA38-0C2EC46DBD81}" srcOrd="0" destOrd="0" presId="urn:microsoft.com/office/officeart/2005/8/layout/matrix1"/>
    <dgm:cxn modelId="{CF783967-68B0-4DAE-8400-6E8FE88F05FD}" type="presOf" srcId="{DAFB0A2D-01AD-4001-B084-C9D86BE84BCA}" destId="{748B7BC9-A63E-4C70-B662-61054C2F07F1}" srcOrd="1" destOrd="0" presId="urn:microsoft.com/office/officeart/2005/8/layout/matrix1"/>
    <dgm:cxn modelId="{F83AB97A-771C-479A-B06C-F59B993A5464}" srcId="{2DC9EEA8-1F4F-4976-9A1C-2ACBCB07B30F}" destId="{8319122C-2A9C-4486-8BE8-52986E58E6DF}" srcOrd="2" destOrd="0" parTransId="{3CE68CF7-388E-4C81-8817-49E8230E1932}" sibTransId="{FD0F395B-A5AD-4502-94E1-B02F35C0DC8A}"/>
    <dgm:cxn modelId="{06706F44-87CE-4BC2-8184-FD507772F6AF}" type="presOf" srcId="{DAFB0A2D-01AD-4001-B084-C9D86BE84BCA}" destId="{7B3FFA5F-EB67-47DD-A390-00347C7497C9}" srcOrd="0" destOrd="0" presId="urn:microsoft.com/office/officeart/2005/8/layout/matrix1"/>
    <dgm:cxn modelId="{ACA9E1C1-DFBF-4DEA-AAB3-1CD115783BD5}" type="presOf" srcId="{8319122C-2A9C-4486-8BE8-52986E58E6DF}" destId="{AB488A45-FE3D-4CB8-8C95-0D78FFD9EFAE}" srcOrd="1" destOrd="0" presId="urn:microsoft.com/office/officeart/2005/8/layout/matrix1"/>
    <dgm:cxn modelId="{51DF79CD-7E73-4658-A2B8-28CE1C31D57E}" srcId="{2DC9EEA8-1F4F-4976-9A1C-2ACBCB07B30F}" destId="{EBDC1C8F-5414-4AB8-9CA9-0952AB1B59C4}" srcOrd="3" destOrd="0" parTransId="{DB86CB13-824C-41E8-A0F2-C1A4A874A2D2}" sibTransId="{8A3D4FE2-13EC-4AF4-8C09-4ED19AD035AC}"/>
    <dgm:cxn modelId="{84F62E1C-8895-48E0-8E11-4D34D4718199}" type="presOf" srcId="{C76A760D-B0D4-4FF6-948D-C290753857EA}" destId="{3F212FC6-11B7-4EE7-90A4-AEFC2B2FF227}" srcOrd="1" destOrd="0" presId="urn:microsoft.com/office/officeart/2005/8/layout/matrix1"/>
    <dgm:cxn modelId="{09A07457-CA7F-43BE-88E8-28EE06D4E3F0}" type="presOf" srcId="{8319122C-2A9C-4486-8BE8-52986E58E6DF}" destId="{C236D179-FFAD-4A3E-8580-18A7CC420B94}" srcOrd="0" destOrd="0" presId="urn:microsoft.com/office/officeart/2005/8/layout/matrix1"/>
    <dgm:cxn modelId="{98B06B4F-9D5C-4B31-B879-8CED77146ED2}" type="presOf" srcId="{32CA2441-B136-49FD-BC62-7DE5BB4856A4}" destId="{1323600E-56B4-4973-8724-7A9942AA1E29}" srcOrd="0" destOrd="0" presId="urn:microsoft.com/office/officeart/2005/8/layout/matrix1"/>
    <dgm:cxn modelId="{61E3954F-1B5F-495B-9AE2-FA4CE24ECC9B}" srcId="{32CA2441-B136-49FD-BC62-7DE5BB4856A4}" destId="{2DC9EEA8-1F4F-4976-9A1C-2ACBCB07B30F}" srcOrd="0" destOrd="0" parTransId="{30B972AF-52A4-4DB1-AB41-B77C061B862E}" sibTransId="{23C296B3-1773-45D9-82EC-3B6EAC56215E}"/>
    <dgm:cxn modelId="{851263DD-0E7E-44ED-8AD0-C9A46F50821D}" type="presParOf" srcId="{1323600E-56B4-4973-8724-7A9942AA1E29}" destId="{9DC56E6A-2AD2-4B11-99C3-B7E44BC0CD29}" srcOrd="0" destOrd="0" presId="urn:microsoft.com/office/officeart/2005/8/layout/matrix1"/>
    <dgm:cxn modelId="{73B2CD1C-0DF5-4CC3-BC68-4719B2CABF77}" type="presParOf" srcId="{9DC56E6A-2AD2-4B11-99C3-B7E44BC0CD29}" destId="{B92C3F2B-CAF8-448C-BA38-0C2EC46DBD81}" srcOrd="0" destOrd="0" presId="urn:microsoft.com/office/officeart/2005/8/layout/matrix1"/>
    <dgm:cxn modelId="{7FFD0E76-4173-413D-86CE-1BB41E769123}" type="presParOf" srcId="{9DC56E6A-2AD2-4B11-99C3-B7E44BC0CD29}" destId="{3F212FC6-11B7-4EE7-90A4-AEFC2B2FF227}" srcOrd="1" destOrd="0" presId="urn:microsoft.com/office/officeart/2005/8/layout/matrix1"/>
    <dgm:cxn modelId="{F31077D5-1E96-42C7-B835-61822C2F6EB9}" type="presParOf" srcId="{9DC56E6A-2AD2-4B11-99C3-B7E44BC0CD29}" destId="{7B3FFA5F-EB67-47DD-A390-00347C7497C9}" srcOrd="2" destOrd="0" presId="urn:microsoft.com/office/officeart/2005/8/layout/matrix1"/>
    <dgm:cxn modelId="{B885E5A6-C33F-4D66-B929-C4AA4D716A0D}" type="presParOf" srcId="{9DC56E6A-2AD2-4B11-99C3-B7E44BC0CD29}" destId="{748B7BC9-A63E-4C70-B662-61054C2F07F1}" srcOrd="3" destOrd="0" presId="urn:microsoft.com/office/officeart/2005/8/layout/matrix1"/>
    <dgm:cxn modelId="{3AD6A17E-0908-428E-B2C6-0B15E773D788}" type="presParOf" srcId="{9DC56E6A-2AD2-4B11-99C3-B7E44BC0CD29}" destId="{C236D179-FFAD-4A3E-8580-18A7CC420B94}" srcOrd="4" destOrd="0" presId="urn:microsoft.com/office/officeart/2005/8/layout/matrix1"/>
    <dgm:cxn modelId="{D40EF673-2ACB-4754-81B6-DA3E27577E37}" type="presParOf" srcId="{9DC56E6A-2AD2-4B11-99C3-B7E44BC0CD29}" destId="{AB488A45-FE3D-4CB8-8C95-0D78FFD9EFAE}" srcOrd="5" destOrd="0" presId="urn:microsoft.com/office/officeart/2005/8/layout/matrix1"/>
    <dgm:cxn modelId="{9519293C-EE6E-47A7-9932-D633FDDA2818}" type="presParOf" srcId="{9DC56E6A-2AD2-4B11-99C3-B7E44BC0CD29}" destId="{86BD80F3-43E2-442A-9149-03AED22DA2D6}" srcOrd="6" destOrd="0" presId="urn:microsoft.com/office/officeart/2005/8/layout/matrix1"/>
    <dgm:cxn modelId="{77D32DE1-8102-45AC-83AC-2A12FDD9587B}" type="presParOf" srcId="{9DC56E6A-2AD2-4B11-99C3-B7E44BC0CD29}" destId="{F9F86BA7-961F-41D5-94F6-912462DA3F4B}" srcOrd="7" destOrd="0" presId="urn:microsoft.com/office/officeart/2005/8/layout/matrix1"/>
    <dgm:cxn modelId="{5FF29750-C2A8-451E-A7DA-0B538E32738E}" type="presParOf" srcId="{1323600E-56B4-4973-8724-7A9942AA1E29}" destId="{9518E47F-AA02-4A87-847C-036069836639}"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EE9DC2-AB95-4214-ABDC-F3AD8457A6F4}" type="doc">
      <dgm:prSet loTypeId="urn:microsoft.com/office/officeart/2005/8/layout/pyramid1" loCatId="pyramid" qsTypeId="urn:microsoft.com/office/officeart/2005/8/quickstyle/simple1" qsCatId="simple" csTypeId="urn:microsoft.com/office/officeart/2005/8/colors/accent1_2" csCatId="accent1" phldr="1"/>
      <dgm:spPr/>
    </dgm:pt>
    <dgm:pt modelId="{EE3B0E48-382A-4EF7-B469-43365E1F3A95}">
      <dgm:prSet phldrT="[Text]" custT="1"/>
      <dgm:spPr>
        <a:solidFill>
          <a:schemeClr val="accent2">
            <a:lumMod val="75000"/>
          </a:schemeClr>
        </a:solidFill>
      </dgm:spPr>
      <dgm:t>
        <a:bodyPr/>
        <a:lstStyle/>
        <a:p>
          <a:endParaRPr lang="en-US" sz="1050" dirty="0"/>
        </a:p>
        <a:p>
          <a:r>
            <a:rPr lang="en-US" sz="1400" b="1" dirty="0"/>
            <a:t>Sexual </a:t>
          </a:r>
        </a:p>
        <a:p>
          <a:r>
            <a:rPr lang="en-US" sz="1400" b="1" dirty="0"/>
            <a:t>Violence</a:t>
          </a:r>
        </a:p>
        <a:p>
          <a:r>
            <a:rPr lang="en-US" sz="900" b="1" dirty="0"/>
            <a:t>A single act may trigger                      a hostile environment                   </a:t>
          </a:r>
        </a:p>
      </dgm:t>
    </dgm:pt>
    <dgm:pt modelId="{8866A386-FD54-440A-AD44-318B4FB84347}" type="parTrans" cxnId="{2D5DA648-309B-487C-843E-FD9FF77153A9}">
      <dgm:prSet/>
      <dgm:spPr/>
      <dgm:t>
        <a:bodyPr/>
        <a:lstStyle/>
        <a:p>
          <a:endParaRPr lang="en-US"/>
        </a:p>
      </dgm:t>
    </dgm:pt>
    <dgm:pt modelId="{2246F1C9-F45F-4D00-8148-575E22A8CA17}" type="sibTrans" cxnId="{2D5DA648-309B-487C-843E-FD9FF77153A9}">
      <dgm:prSet/>
      <dgm:spPr/>
      <dgm:t>
        <a:bodyPr/>
        <a:lstStyle/>
        <a:p>
          <a:endParaRPr lang="en-US"/>
        </a:p>
      </dgm:t>
    </dgm:pt>
    <dgm:pt modelId="{790A59F4-8B5B-4BC8-9919-321667BD329C}">
      <dgm:prSet phldrT="[Text]" custT="1"/>
      <dgm:spPr>
        <a:solidFill>
          <a:schemeClr val="accent2">
            <a:lumMod val="60000"/>
            <a:lumOff val="40000"/>
          </a:schemeClr>
        </a:solidFill>
      </dgm:spPr>
      <dgm:t>
        <a:bodyPr/>
        <a:lstStyle/>
        <a:p>
          <a:endParaRPr lang="en-US" sz="800" b="1" dirty="0"/>
        </a:p>
        <a:p>
          <a:r>
            <a:rPr lang="en-US" sz="1800" b="1" dirty="0"/>
            <a:t>Hostile Environment</a:t>
          </a:r>
        </a:p>
        <a:p>
          <a:r>
            <a:rPr lang="en-US" sz="1400" b="1" dirty="0"/>
            <a:t>Occurs when harassment limits or denies someone's access to educational opportunities </a:t>
          </a:r>
        </a:p>
      </dgm:t>
    </dgm:pt>
    <dgm:pt modelId="{4C454BDE-A400-44F5-8AC3-8C079BF4E40B}" type="parTrans" cxnId="{E26D2E7A-F53F-400F-8F04-9FEB2EB881E9}">
      <dgm:prSet/>
      <dgm:spPr/>
      <dgm:t>
        <a:bodyPr/>
        <a:lstStyle/>
        <a:p>
          <a:endParaRPr lang="en-US"/>
        </a:p>
      </dgm:t>
    </dgm:pt>
    <dgm:pt modelId="{D674C169-D44E-48AC-BB4A-24DDFE6C5A45}" type="sibTrans" cxnId="{E26D2E7A-F53F-400F-8F04-9FEB2EB881E9}">
      <dgm:prSet/>
      <dgm:spPr/>
      <dgm:t>
        <a:bodyPr/>
        <a:lstStyle/>
        <a:p>
          <a:endParaRPr lang="en-US"/>
        </a:p>
      </dgm:t>
    </dgm:pt>
    <dgm:pt modelId="{F08BD0B0-7943-4B72-BBFC-DDD10CA97595}">
      <dgm:prSet phldrT="[Text]" custT="1"/>
      <dgm:spPr>
        <a:solidFill>
          <a:schemeClr val="accent2">
            <a:lumMod val="20000"/>
            <a:lumOff val="80000"/>
          </a:schemeClr>
        </a:solidFill>
      </dgm:spPr>
      <dgm:t>
        <a:bodyPr/>
        <a:lstStyle/>
        <a:p>
          <a:pPr>
            <a:lnSpc>
              <a:spcPct val="100000"/>
            </a:lnSpc>
          </a:pPr>
          <a:r>
            <a:rPr lang="en-US" sz="4400" b="1" dirty="0"/>
            <a:t>Sex Discrimination </a:t>
          </a:r>
          <a:r>
            <a:rPr lang="en-US" sz="1700" b="1" dirty="0"/>
            <a:t>Includes inequality in programs for men and women and all forms of sexual harassment and relationship abuse</a:t>
          </a:r>
        </a:p>
      </dgm:t>
    </dgm:pt>
    <dgm:pt modelId="{F4D3BECA-9193-4F3A-A78C-B36875890B27}" type="parTrans" cxnId="{47026B68-67E8-473F-BC48-30D62127183E}">
      <dgm:prSet/>
      <dgm:spPr/>
      <dgm:t>
        <a:bodyPr/>
        <a:lstStyle/>
        <a:p>
          <a:endParaRPr lang="en-US"/>
        </a:p>
      </dgm:t>
    </dgm:pt>
    <dgm:pt modelId="{8E1C7F7F-A71E-4D52-AFF5-B0DA8268DD51}" type="sibTrans" cxnId="{47026B68-67E8-473F-BC48-30D62127183E}">
      <dgm:prSet/>
      <dgm:spPr/>
      <dgm:t>
        <a:bodyPr/>
        <a:lstStyle/>
        <a:p>
          <a:endParaRPr lang="en-US"/>
        </a:p>
      </dgm:t>
    </dgm:pt>
    <dgm:pt modelId="{381C12BF-B699-4860-9D1D-A83090576A18}">
      <dgm:prSet custT="1"/>
      <dgm:spPr>
        <a:solidFill>
          <a:schemeClr val="accent2">
            <a:lumMod val="40000"/>
            <a:lumOff val="60000"/>
          </a:schemeClr>
        </a:solidFill>
      </dgm:spPr>
      <dgm:t>
        <a:bodyPr/>
        <a:lstStyle/>
        <a:p>
          <a:r>
            <a:rPr lang="en-US" sz="3200" b="1" dirty="0"/>
            <a:t>Sexual Harassment</a:t>
          </a:r>
          <a:r>
            <a:rPr lang="en-US" sz="2400" b="1" dirty="0"/>
            <a:t> </a:t>
          </a:r>
          <a:r>
            <a:rPr lang="en-US" sz="1200" b="1" dirty="0"/>
            <a:t>                       </a:t>
          </a:r>
          <a:r>
            <a:rPr lang="en-US" sz="1400" b="1" dirty="0"/>
            <a:t>A form of sex discrimination that includes any unwelcome conduct of a sexual nature, including verbal, physical, or on social media   </a:t>
          </a:r>
        </a:p>
      </dgm:t>
    </dgm:pt>
    <dgm:pt modelId="{2B2A2715-BB1A-45ED-894C-5925BF553568}" type="parTrans" cxnId="{6B80AE11-B57E-4904-970A-42088CA467BC}">
      <dgm:prSet/>
      <dgm:spPr/>
      <dgm:t>
        <a:bodyPr/>
        <a:lstStyle/>
        <a:p>
          <a:endParaRPr lang="en-US"/>
        </a:p>
      </dgm:t>
    </dgm:pt>
    <dgm:pt modelId="{675F76F8-7105-4F38-A50C-6858E45EF62E}" type="sibTrans" cxnId="{6B80AE11-B57E-4904-970A-42088CA467BC}">
      <dgm:prSet/>
      <dgm:spPr/>
      <dgm:t>
        <a:bodyPr/>
        <a:lstStyle/>
        <a:p>
          <a:endParaRPr lang="en-US"/>
        </a:p>
      </dgm:t>
    </dgm:pt>
    <dgm:pt modelId="{C89B54A5-2960-41C8-AF1C-7B781172A14E}" type="pres">
      <dgm:prSet presAssocID="{0EEE9DC2-AB95-4214-ABDC-F3AD8457A6F4}" presName="Name0" presStyleCnt="0">
        <dgm:presLayoutVars>
          <dgm:dir/>
          <dgm:animLvl val="lvl"/>
          <dgm:resizeHandles val="exact"/>
        </dgm:presLayoutVars>
      </dgm:prSet>
      <dgm:spPr/>
    </dgm:pt>
    <dgm:pt modelId="{654C0EF6-9FD5-43CD-BC8C-AB5A5AC3079A}" type="pres">
      <dgm:prSet presAssocID="{EE3B0E48-382A-4EF7-B469-43365E1F3A95}" presName="Name8" presStyleCnt="0"/>
      <dgm:spPr/>
    </dgm:pt>
    <dgm:pt modelId="{2942A844-11F3-4936-AC66-8C1E65F5AE96}" type="pres">
      <dgm:prSet presAssocID="{EE3B0E48-382A-4EF7-B469-43365E1F3A95}" presName="level" presStyleLbl="node1" presStyleIdx="0" presStyleCnt="4">
        <dgm:presLayoutVars>
          <dgm:chMax val="1"/>
          <dgm:bulletEnabled val="1"/>
        </dgm:presLayoutVars>
      </dgm:prSet>
      <dgm:spPr/>
    </dgm:pt>
    <dgm:pt modelId="{72B6A724-C77C-4550-A64D-1B8E8809D032}" type="pres">
      <dgm:prSet presAssocID="{EE3B0E48-382A-4EF7-B469-43365E1F3A95}" presName="levelTx" presStyleLbl="revTx" presStyleIdx="0" presStyleCnt="0">
        <dgm:presLayoutVars>
          <dgm:chMax val="1"/>
          <dgm:bulletEnabled val="1"/>
        </dgm:presLayoutVars>
      </dgm:prSet>
      <dgm:spPr/>
    </dgm:pt>
    <dgm:pt modelId="{E327AA11-0B3F-4725-A94D-862622715287}" type="pres">
      <dgm:prSet presAssocID="{790A59F4-8B5B-4BC8-9919-321667BD329C}" presName="Name8" presStyleCnt="0"/>
      <dgm:spPr/>
    </dgm:pt>
    <dgm:pt modelId="{917AA835-0C2F-472F-B7F7-FC38AA11F125}" type="pres">
      <dgm:prSet presAssocID="{790A59F4-8B5B-4BC8-9919-321667BD329C}" presName="level" presStyleLbl="node1" presStyleIdx="1" presStyleCnt="4">
        <dgm:presLayoutVars>
          <dgm:chMax val="1"/>
          <dgm:bulletEnabled val="1"/>
        </dgm:presLayoutVars>
      </dgm:prSet>
      <dgm:spPr/>
    </dgm:pt>
    <dgm:pt modelId="{B28339AF-D859-4B2C-BC24-4E7EAE4E869E}" type="pres">
      <dgm:prSet presAssocID="{790A59F4-8B5B-4BC8-9919-321667BD329C}" presName="levelTx" presStyleLbl="revTx" presStyleIdx="0" presStyleCnt="0">
        <dgm:presLayoutVars>
          <dgm:chMax val="1"/>
          <dgm:bulletEnabled val="1"/>
        </dgm:presLayoutVars>
      </dgm:prSet>
      <dgm:spPr/>
    </dgm:pt>
    <dgm:pt modelId="{64E0DC98-1FD2-4864-81F5-913A9405C808}" type="pres">
      <dgm:prSet presAssocID="{381C12BF-B699-4860-9D1D-A83090576A18}" presName="Name8" presStyleCnt="0"/>
      <dgm:spPr/>
    </dgm:pt>
    <dgm:pt modelId="{962EE393-8531-46C3-9141-5EA6B63E44AD}" type="pres">
      <dgm:prSet presAssocID="{381C12BF-B699-4860-9D1D-A83090576A18}" presName="level" presStyleLbl="node1" presStyleIdx="2" presStyleCnt="4">
        <dgm:presLayoutVars>
          <dgm:chMax val="1"/>
          <dgm:bulletEnabled val="1"/>
        </dgm:presLayoutVars>
      </dgm:prSet>
      <dgm:spPr/>
    </dgm:pt>
    <dgm:pt modelId="{1BE908E4-4AE6-46FE-9A9C-004686BB54E4}" type="pres">
      <dgm:prSet presAssocID="{381C12BF-B699-4860-9D1D-A83090576A18}" presName="levelTx" presStyleLbl="revTx" presStyleIdx="0" presStyleCnt="0">
        <dgm:presLayoutVars>
          <dgm:chMax val="1"/>
          <dgm:bulletEnabled val="1"/>
        </dgm:presLayoutVars>
      </dgm:prSet>
      <dgm:spPr/>
    </dgm:pt>
    <dgm:pt modelId="{2CCBBA3A-5618-4C3D-99F0-EE6E607649E9}" type="pres">
      <dgm:prSet presAssocID="{F08BD0B0-7943-4B72-BBFC-DDD10CA97595}" presName="Name8" presStyleCnt="0"/>
      <dgm:spPr/>
    </dgm:pt>
    <dgm:pt modelId="{9E658C68-3931-4B08-9C90-674B312F827B}" type="pres">
      <dgm:prSet presAssocID="{F08BD0B0-7943-4B72-BBFC-DDD10CA97595}" presName="level" presStyleLbl="node1" presStyleIdx="3" presStyleCnt="4" custLinFactNeighborX="4587" custLinFactNeighborY="1263">
        <dgm:presLayoutVars>
          <dgm:chMax val="1"/>
          <dgm:bulletEnabled val="1"/>
        </dgm:presLayoutVars>
      </dgm:prSet>
      <dgm:spPr/>
    </dgm:pt>
    <dgm:pt modelId="{3FDEC09F-A9B0-4997-8CD7-7AD2288E5641}" type="pres">
      <dgm:prSet presAssocID="{F08BD0B0-7943-4B72-BBFC-DDD10CA97595}" presName="levelTx" presStyleLbl="revTx" presStyleIdx="0" presStyleCnt="0">
        <dgm:presLayoutVars>
          <dgm:chMax val="1"/>
          <dgm:bulletEnabled val="1"/>
        </dgm:presLayoutVars>
      </dgm:prSet>
      <dgm:spPr/>
    </dgm:pt>
  </dgm:ptLst>
  <dgm:cxnLst>
    <dgm:cxn modelId="{771D3935-522D-44CA-8B2E-A1E8FA431AAD}" type="presOf" srcId="{790A59F4-8B5B-4BC8-9919-321667BD329C}" destId="{B28339AF-D859-4B2C-BC24-4E7EAE4E869E}" srcOrd="1" destOrd="0" presId="urn:microsoft.com/office/officeart/2005/8/layout/pyramid1"/>
    <dgm:cxn modelId="{2D5DA648-309B-487C-843E-FD9FF77153A9}" srcId="{0EEE9DC2-AB95-4214-ABDC-F3AD8457A6F4}" destId="{EE3B0E48-382A-4EF7-B469-43365E1F3A95}" srcOrd="0" destOrd="0" parTransId="{8866A386-FD54-440A-AD44-318B4FB84347}" sibTransId="{2246F1C9-F45F-4D00-8148-575E22A8CA17}"/>
    <dgm:cxn modelId="{6560FF57-56D1-4033-85A4-6CF62E686893}" type="presOf" srcId="{EE3B0E48-382A-4EF7-B469-43365E1F3A95}" destId="{2942A844-11F3-4936-AC66-8C1E65F5AE96}" srcOrd="0" destOrd="0" presId="urn:microsoft.com/office/officeart/2005/8/layout/pyramid1"/>
    <dgm:cxn modelId="{6B80AE11-B57E-4904-970A-42088CA467BC}" srcId="{0EEE9DC2-AB95-4214-ABDC-F3AD8457A6F4}" destId="{381C12BF-B699-4860-9D1D-A83090576A18}" srcOrd="2" destOrd="0" parTransId="{2B2A2715-BB1A-45ED-894C-5925BF553568}" sibTransId="{675F76F8-7105-4F38-A50C-6858E45EF62E}"/>
    <dgm:cxn modelId="{160CDC9A-BF50-44CD-A12F-465FD45161D6}" type="presOf" srcId="{EE3B0E48-382A-4EF7-B469-43365E1F3A95}" destId="{72B6A724-C77C-4550-A64D-1B8E8809D032}" srcOrd="1" destOrd="0" presId="urn:microsoft.com/office/officeart/2005/8/layout/pyramid1"/>
    <dgm:cxn modelId="{D154680E-495F-4E2C-854E-4BD04A02DDE2}" type="presOf" srcId="{381C12BF-B699-4860-9D1D-A83090576A18}" destId="{1BE908E4-4AE6-46FE-9A9C-004686BB54E4}" srcOrd="1" destOrd="0" presId="urn:microsoft.com/office/officeart/2005/8/layout/pyramid1"/>
    <dgm:cxn modelId="{47026B68-67E8-473F-BC48-30D62127183E}" srcId="{0EEE9DC2-AB95-4214-ABDC-F3AD8457A6F4}" destId="{F08BD0B0-7943-4B72-BBFC-DDD10CA97595}" srcOrd="3" destOrd="0" parTransId="{F4D3BECA-9193-4F3A-A78C-B36875890B27}" sibTransId="{8E1C7F7F-A71E-4D52-AFF5-B0DA8268DD51}"/>
    <dgm:cxn modelId="{507CC603-C11F-47D6-99E0-EF236194B68A}" type="presOf" srcId="{381C12BF-B699-4860-9D1D-A83090576A18}" destId="{962EE393-8531-46C3-9141-5EA6B63E44AD}" srcOrd="0" destOrd="0" presId="urn:microsoft.com/office/officeart/2005/8/layout/pyramid1"/>
    <dgm:cxn modelId="{37016C7B-C626-4624-9E93-02BF2C168362}" type="presOf" srcId="{F08BD0B0-7943-4B72-BBFC-DDD10CA97595}" destId="{9E658C68-3931-4B08-9C90-674B312F827B}" srcOrd="0" destOrd="0" presId="urn:microsoft.com/office/officeart/2005/8/layout/pyramid1"/>
    <dgm:cxn modelId="{E26D2E7A-F53F-400F-8F04-9FEB2EB881E9}" srcId="{0EEE9DC2-AB95-4214-ABDC-F3AD8457A6F4}" destId="{790A59F4-8B5B-4BC8-9919-321667BD329C}" srcOrd="1" destOrd="0" parTransId="{4C454BDE-A400-44F5-8AC3-8C079BF4E40B}" sibTransId="{D674C169-D44E-48AC-BB4A-24DDFE6C5A45}"/>
    <dgm:cxn modelId="{A28358FE-C99B-4317-8088-9A01FAAAEBE2}" type="presOf" srcId="{F08BD0B0-7943-4B72-BBFC-DDD10CA97595}" destId="{3FDEC09F-A9B0-4997-8CD7-7AD2288E5641}" srcOrd="1" destOrd="0" presId="urn:microsoft.com/office/officeart/2005/8/layout/pyramid1"/>
    <dgm:cxn modelId="{F7E294F9-07F6-4909-BE33-65EB1CD41275}" type="presOf" srcId="{0EEE9DC2-AB95-4214-ABDC-F3AD8457A6F4}" destId="{C89B54A5-2960-41C8-AF1C-7B781172A14E}" srcOrd="0" destOrd="0" presId="urn:microsoft.com/office/officeart/2005/8/layout/pyramid1"/>
    <dgm:cxn modelId="{8DACDB11-22E1-4A82-9C8F-0919F9527063}" type="presOf" srcId="{790A59F4-8B5B-4BC8-9919-321667BD329C}" destId="{917AA835-0C2F-472F-B7F7-FC38AA11F125}" srcOrd="0" destOrd="0" presId="urn:microsoft.com/office/officeart/2005/8/layout/pyramid1"/>
    <dgm:cxn modelId="{E6709688-D088-459D-8FDB-5823CC07CC26}" type="presParOf" srcId="{C89B54A5-2960-41C8-AF1C-7B781172A14E}" destId="{654C0EF6-9FD5-43CD-BC8C-AB5A5AC3079A}" srcOrd="0" destOrd="0" presId="urn:microsoft.com/office/officeart/2005/8/layout/pyramid1"/>
    <dgm:cxn modelId="{69079A70-1728-4862-9838-E02C4420F4F2}" type="presParOf" srcId="{654C0EF6-9FD5-43CD-BC8C-AB5A5AC3079A}" destId="{2942A844-11F3-4936-AC66-8C1E65F5AE96}" srcOrd="0" destOrd="0" presId="urn:microsoft.com/office/officeart/2005/8/layout/pyramid1"/>
    <dgm:cxn modelId="{9FD49F1D-DFC1-4792-918F-5C7554129517}" type="presParOf" srcId="{654C0EF6-9FD5-43CD-BC8C-AB5A5AC3079A}" destId="{72B6A724-C77C-4550-A64D-1B8E8809D032}" srcOrd="1" destOrd="0" presId="urn:microsoft.com/office/officeart/2005/8/layout/pyramid1"/>
    <dgm:cxn modelId="{238A7613-B7E0-4430-8082-B1C50757B2CB}" type="presParOf" srcId="{C89B54A5-2960-41C8-AF1C-7B781172A14E}" destId="{E327AA11-0B3F-4725-A94D-862622715287}" srcOrd="1" destOrd="0" presId="urn:microsoft.com/office/officeart/2005/8/layout/pyramid1"/>
    <dgm:cxn modelId="{C9122406-01DB-429B-8035-8520499A3032}" type="presParOf" srcId="{E327AA11-0B3F-4725-A94D-862622715287}" destId="{917AA835-0C2F-472F-B7F7-FC38AA11F125}" srcOrd="0" destOrd="0" presId="urn:microsoft.com/office/officeart/2005/8/layout/pyramid1"/>
    <dgm:cxn modelId="{89A04991-EF09-4B83-BAD7-B0D024D6D1F2}" type="presParOf" srcId="{E327AA11-0B3F-4725-A94D-862622715287}" destId="{B28339AF-D859-4B2C-BC24-4E7EAE4E869E}" srcOrd="1" destOrd="0" presId="urn:microsoft.com/office/officeart/2005/8/layout/pyramid1"/>
    <dgm:cxn modelId="{D24EFAA3-6B77-4A4A-8FDF-A6E7CAB68F41}" type="presParOf" srcId="{C89B54A5-2960-41C8-AF1C-7B781172A14E}" destId="{64E0DC98-1FD2-4864-81F5-913A9405C808}" srcOrd="2" destOrd="0" presId="urn:microsoft.com/office/officeart/2005/8/layout/pyramid1"/>
    <dgm:cxn modelId="{CA3DF114-698C-4DA8-B9F9-DE3108464871}" type="presParOf" srcId="{64E0DC98-1FD2-4864-81F5-913A9405C808}" destId="{962EE393-8531-46C3-9141-5EA6B63E44AD}" srcOrd="0" destOrd="0" presId="urn:microsoft.com/office/officeart/2005/8/layout/pyramid1"/>
    <dgm:cxn modelId="{7E0BB1F6-17F5-40C8-A272-416DDF2BD2E4}" type="presParOf" srcId="{64E0DC98-1FD2-4864-81F5-913A9405C808}" destId="{1BE908E4-4AE6-46FE-9A9C-004686BB54E4}" srcOrd="1" destOrd="0" presId="urn:microsoft.com/office/officeart/2005/8/layout/pyramid1"/>
    <dgm:cxn modelId="{12D51ECA-DDA0-4CB7-8DCE-128A286B51C7}" type="presParOf" srcId="{C89B54A5-2960-41C8-AF1C-7B781172A14E}" destId="{2CCBBA3A-5618-4C3D-99F0-EE6E607649E9}" srcOrd="3" destOrd="0" presId="urn:microsoft.com/office/officeart/2005/8/layout/pyramid1"/>
    <dgm:cxn modelId="{876F607B-83AE-472E-B6FC-387E2B3C46CC}" type="presParOf" srcId="{2CCBBA3A-5618-4C3D-99F0-EE6E607649E9}" destId="{9E658C68-3931-4B08-9C90-674B312F827B}" srcOrd="0" destOrd="0" presId="urn:microsoft.com/office/officeart/2005/8/layout/pyramid1"/>
    <dgm:cxn modelId="{26669473-B7CF-42A3-BBA5-C6140167464F}" type="presParOf" srcId="{2CCBBA3A-5618-4C3D-99F0-EE6E607649E9}" destId="{3FDEC09F-A9B0-4997-8CD7-7AD2288E5641}"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2CA2441-B136-49FD-BC62-7DE5BB4856A4}"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2DC9EEA8-1F4F-4976-9A1C-2ACBCB07B30F}">
      <dgm:prSet phldrT="[Text]" custT="1"/>
      <dgm:spPr/>
      <dgm:t>
        <a:bodyPr/>
        <a:lstStyle/>
        <a:p>
          <a:r>
            <a:rPr lang="en-US" sz="2000" b="1" dirty="0"/>
            <a:t>Title IX Compliance</a:t>
          </a:r>
        </a:p>
      </dgm:t>
    </dgm:pt>
    <dgm:pt modelId="{30B972AF-52A4-4DB1-AB41-B77C061B862E}" type="parTrans" cxnId="{61E3954F-1B5F-495B-9AE2-FA4CE24ECC9B}">
      <dgm:prSet/>
      <dgm:spPr/>
      <dgm:t>
        <a:bodyPr/>
        <a:lstStyle/>
        <a:p>
          <a:endParaRPr lang="en-US"/>
        </a:p>
      </dgm:t>
    </dgm:pt>
    <dgm:pt modelId="{23C296B3-1773-45D9-82EC-3B6EAC56215E}" type="sibTrans" cxnId="{61E3954F-1B5F-495B-9AE2-FA4CE24ECC9B}">
      <dgm:prSet/>
      <dgm:spPr/>
      <dgm:t>
        <a:bodyPr/>
        <a:lstStyle/>
        <a:p>
          <a:endParaRPr lang="en-US"/>
        </a:p>
      </dgm:t>
    </dgm:pt>
    <dgm:pt modelId="{C76A760D-B0D4-4FF6-948D-C290753857EA}">
      <dgm:prSet phldrT="[Text]" custT="1"/>
      <dgm:spPr/>
      <dgm:t>
        <a:bodyPr/>
        <a:lstStyle/>
        <a:p>
          <a:endParaRPr lang="en-US" sz="900" b="1" dirty="0"/>
        </a:p>
        <a:p>
          <a:r>
            <a:rPr lang="en-US" sz="2400" b="1" dirty="0"/>
            <a:t>Organization/</a:t>
          </a:r>
        </a:p>
        <a:p>
          <a:r>
            <a:rPr lang="en-US" sz="2400" b="1" dirty="0"/>
            <a:t>Management</a:t>
          </a:r>
          <a:endParaRPr lang="en-US" sz="1600" b="1" dirty="0"/>
        </a:p>
      </dgm:t>
    </dgm:pt>
    <dgm:pt modelId="{EC99FBC9-C6DD-4E8F-9C54-02817C745762}" type="parTrans" cxnId="{4C102B78-1F33-42A4-BFBC-1F0D88861068}">
      <dgm:prSet/>
      <dgm:spPr/>
      <dgm:t>
        <a:bodyPr/>
        <a:lstStyle/>
        <a:p>
          <a:endParaRPr lang="en-US"/>
        </a:p>
      </dgm:t>
    </dgm:pt>
    <dgm:pt modelId="{6A0E1DA3-66D3-451B-A353-A26562244157}" type="sibTrans" cxnId="{4C102B78-1F33-42A4-BFBC-1F0D88861068}">
      <dgm:prSet/>
      <dgm:spPr/>
      <dgm:t>
        <a:bodyPr/>
        <a:lstStyle/>
        <a:p>
          <a:endParaRPr lang="en-US"/>
        </a:p>
      </dgm:t>
    </dgm:pt>
    <dgm:pt modelId="{DAFB0A2D-01AD-4001-B084-C9D86BE84BCA}">
      <dgm:prSet phldrT="[Text]" custT="1"/>
      <dgm:spPr/>
      <dgm:t>
        <a:bodyPr/>
        <a:lstStyle/>
        <a:p>
          <a:endParaRPr lang="en-US" sz="800" b="1" dirty="0"/>
        </a:p>
        <a:p>
          <a:r>
            <a:rPr lang="en-US" sz="2400" b="1" dirty="0"/>
            <a:t>Investigation/</a:t>
          </a:r>
        </a:p>
        <a:p>
          <a:r>
            <a:rPr lang="en-US" sz="2400" b="1" dirty="0"/>
            <a:t>Discipline</a:t>
          </a:r>
        </a:p>
      </dgm:t>
    </dgm:pt>
    <dgm:pt modelId="{B914BB35-958D-4BDF-B880-CD8BA78072D9}" type="parTrans" cxnId="{C7003922-D13A-4C8C-ADD7-F4A3551E9240}">
      <dgm:prSet/>
      <dgm:spPr/>
      <dgm:t>
        <a:bodyPr/>
        <a:lstStyle/>
        <a:p>
          <a:endParaRPr lang="en-US"/>
        </a:p>
      </dgm:t>
    </dgm:pt>
    <dgm:pt modelId="{F5B0D334-420B-4BB2-A036-A91F566AA723}" type="sibTrans" cxnId="{C7003922-D13A-4C8C-ADD7-F4A3551E9240}">
      <dgm:prSet/>
      <dgm:spPr/>
      <dgm:t>
        <a:bodyPr/>
        <a:lstStyle/>
        <a:p>
          <a:endParaRPr lang="en-US"/>
        </a:p>
      </dgm:t>
    </dgm:pt>
    <dgm:pt modelId="{8319122C-2A9C-4486-8BE8-52986E58E6DF}">
      <dgm:prSet phldrT="[Text]" custT="1"/>
      <dgm:spPr/>
      <dgm:t>
        <a:bodyPr/>
        <a:lstStyle/>
        <a:p>
          <a:r>
            <a:rPr lang="en-US" sz="2400" b="1" dirty="0"/>
            <a:t>Victim Assistance</a:t>
          </a:r>
        </a:p>
        <a:p>
          <a:r>
            <a:rPr lang="en-US" sz="2000" b="1" dirty="0"/>
            <a:t>(Impacted Individuals) </a:t>
          </a:r>
        </a:p>
      </dgm:t>
    </dgm:pt>
    <dgm:pt modelId="{3CE68CF7-388E-4C81-8817-49E8230E1932}" type="parTrans" cxnId="{F83AB97A-771C-479A-B06C-F59B993A5464}">
      <dgm:prSet/>
      <dgm:spPr/>
      <dgm:t>
        <a:bodyPr/>
        <a:lstStyle/>
        <a:p>
          <a:endParaRPr lang="en-US"/>
        </a:p>
      </dgm:t>
    </dgm:pt>
    <dgm:pt modelId="{FD0F395B-A5AD-4502-94E1-B02F35C0DC8A}" type="sibTrans" cxnId="{F83AB97A-771C-479A-B06C-F59B993A5464}">
      <dgm:prSet/>
      <dgm:spPr/>
      <dgm:t>
        <a:bodyPr/>
        <a:lstStyle/>
        <a:p>
          <a:endParaRPr lang="en-US"/>
        </a:p>
      </dgm:t>
    </dgm:pt>
    <dgm:pt modelId="{EBDC1C8F-5414-4AB8-9CA9-0952AB1B59C4}">
      <dgm:prSet phldrT="[Text]" custT="1"/>
      <dgm:spPr/>
      <dgm:t>
        <a:bodyPr/>
        <a:lstStyle/>
        <a:p>
          <a:r>
            <a:rPr lang="en-US" sz="2400" b="1" dirty="0"/>
            <a:t>Campus Culture/Climate</a:t>
          </a:r>
        </a:p>
      </dgm:t>
    </dgm:pt>
    <dgm:pt modelId="{DB86CB13-824C-41E8-A0F2-C1A4A874A2D2}" type="parTrans" cxnId="{51DF79CD-7E73-4658-A2B8-28CE1C31D57E}">
      <dgm:prSet/>
      <dgm:spPr/>
      <dgm:t>
        <a:bodyPr/>
        <a:lstStyle/>
        <a:p>
          <a:endParaRPr lang="en-US"/>
        </a:p>
      </dgm:t>
    </dgm:pt>
    <dgm:pt modelId="{8A3D4FE2-13EC-4AF4-8C09-4ED19AD035AC}" type="sibTrans" cxnId="{51DF79CD-7E73-4658-A2B8-28CE1C31D57E}">
      <dgm:prSet/>
      <dgm:spPr/>
      <dgm:t>
        <a:bodyPr/>
        <a:lstStyle/>
        <a:p>
          <a:endParaRPr lang="en-US"/>
        </a:p>
      </dgm:t>
    </dgm:pt>
    <dgm:pt modelId="{1323600E-56B4-4973-8724-7A9942AA1E29}" type="pres">
      <dgm:prSet presAssocID="{32CA2441-B136-49FD-BC62-7DE5BB4856A4}" presName="diagram" presStyleCnt="0">
        <dgm:presLayoutVars>
          <dgm:chMax val="1"/>
          <dgm:dir/>
          <dgm:animLvl val="ctr"/>
          <dgm:resizeHandles val="exact"/>
        </dgm:presLayoutVars>
      </dgm:prSet>
      <dgm:spPr/>
    </dgm:pt>
    <dgm:pt modelId="{9DC56E6A-2AD2-4B11-99C3-B7E44BC0CD29}" type="pres">
      <dgm:prSet presAssocID="{32CA2441-B136-49FD-BC62-7DE5BB4856A4}" presName="matrix" presStyleCnt="0"/>
      <dgm:spPr/>
    </dgm:pt>
    <dgm:pt modelId="{B92C3F2B-CAF8-448C-BA38-0C2EC46DBD81}" type="pres">
      <dgm:prSet presAssocID="{32CA2441-B136-49FD-BC62-7DE5BB4856A4}" presName="tile1" presStyleLbl="node1" presStyleIdx="0" presStyleCnt="4" custLinFactNeighborX="-1852"/>
      <dgm:spPr/>
    </dgm:pt>
    <dgm:pt modelId="{3F212FC6-11B7-4EE7-90A4-AEFC2B2FF227}" type="pres">
      <dgm:prSet presAssocID="{32CA2441-B136-49FD-BC62-7DE5BB4856A4}" presName="tile1text" presStyleLbl="node1" presStyleIdx="0" presStyleCnt="4">
        <dgm:presLayoutVars>
          <dgm:chMax val="0"/>
          <dgm:chPref val="0"/>
          <dgm:bulletEnabled val="1"/>
        </dgm:presLayoutVars>
      </dgm:prSet>
      <dgm:spPr/>
    </dgm:pt>
    <dgm:pt modelId="{7B3FFA5F-EB67-47DD-A390-00347C7497C9}" type="pres">
      <dgm:prSet presAssocID="{32CA2441-B136-49FD-BC62-7DE5BB4856A4}" presName="tile2" presStyleLbl="node1" presStyleIdx="1" presStyleCnt="4" custLinFactNeighborX="-635" custLinFactNeighborY="0"/>
      <dgm:spPr/>
    </dgm:pt>
    <dgm:pt modelId="{748B7BC9-A63E-4C70-B662-61054C2F07F1}" type="pres">
      <dgm:prSet presAssocID="{32CA2441-B136-49FD-BC62-7DE5BB4856A4}" presName="tile2text" presStyleLbl="node1" presStyleIdx="1" presStyleCnt="4">
        <dgm:presLayoutVars>
          <dgm:chMax val="0"/>
          <dgm:chPref val="0"/>
          <dgm:bulletEnabled val="1"/>
        </dgm:presLayoutVars>
      </dgm:prSet>
      <dgm:spPr/>
    </dgm:pt>
    <dgm:pt modelId="{C236D179-FFAD-4A3E-8580-18A7CC420B94}" type="pres">
      <dgm:prSet presAssocID="{32CA2441-B136-49FD-BC62-7DE5BB4856A4}" presName="tile3" presStyleLbl="node1" presStyleIdx="2" presStyleCnt="4"/>
      <dgm:spPr/>
    </dgm:pt>
    <dgm:pt modelId="{AB488A45-FE3D-4CB8-8C95-0D78FFD9EFAE}" type="pres">
      <dgm:prSet presAssocID="{32CA2441-B136-49FD-BC62-7DE5BB4856A4}" presName="tile3text" presStyleLbl="node1" presStyleIdx="2" presStyleCnt="4">
        <dgm:presLayoutVars>
          <dgm:chMax val="0"/>
          <dgm:chPref val="0"/>
          <dgm:bulletEnabled val="1"/>
        </dgm:presLayoutVars>
      </dgm:prSet>
      <dgm:spPr/>
    </dgm:pt>
    <dgm:pt modelId="{86BD80F3-43E2-442A-9149-03AED22DA2D6}" type="pres">
      <dgm:prSet presAssocID="{32CA2441-B136-49FD-BC62-7DE5BB4856A4}" presName="tile4" presStyleLbl="node1" presStyleIdx="3" presStyleCnt="4"/>
      <dgm:spPr/>
    </dgm:pt>
    <dgm:pt modelId="{F9F86BA7-961F-41D5-94F6-912462DA3F4B}" type="pres">
      <dgm:prSet presAssocID="{32CA2441-B136-49FD-BC62-7DE5BB4856A4}" presName="tile4text" presStyleLbl="node1" presStyleIdx="3" presStyleCnt="4">
        <dgm:presLayoutVars>
          <dgm:chMax val="0"/>
          <dgm:chPref val="0"/>
          <dgm:bulletEnabled val="1"/>
        </dgm:presLayoutVars>
      </dgm:prSet>
      <dgm:spPr/>
    </dgm:pt>
    <dgm:pt modelId="{9518E47F-AA02-4A87-847C-036069836639}" type="pres">
      <dgm:prSet presAssocID="{32CA2441-B136-49FD-BC62-7DE5BB4856A4}" presName="centerTile" presStyleLbl="fgShp" presStyleIdx="0" presStyleCnt="1">
        <dgm:presLayoutVars>
          <dgm:chMax val="0"/>
          <dgm:chPref val="0"/>
        </dgm:presLayoutVars>
      </dgm:prSet>
      <dgm:spPr/>
    </dgm:pt>
  </dgm:ptLst>
  <dgm:cxnLst>
    <dgm:cxn modelId="{C7003922-D13A-4C8C-ADD7-F4A3551E9240}" srcId="{2DC9EEA8-1F4F-4976-9A1C-2ACBCB07B30F}" destId="{DAFB0A2D-01AD-4001-B084-C9D86BE84BCA}" srcOrd="1" destOrd="0" parTransId="{B914BB35-958D-4BDF-B880-CD8BA78072D9}" sibTransId="{F5B0D334-420B-4BB2-A036-A91F566AA723}"/>
    <dgm:cxn modelId="{4C102B78-1F33-42A4-BFBC-1F0D88861068}" srcId="{2DC9EEA8-1F4F-4976-9A1C-2ACBCB07B30F}" destId="{C76A760D-B0D4-4FF6-948D-C290753857EA}" srcOrd="0" destOrd="0" parTransId="{EC99FBC9-C6DD-4E8F-9C54-02817C745762}" sibTransId="{6A0E1DA3-66D3-451B-A353-A26562244157}"/>
    <dgm:cxn modelId="{4D57BAD9-113B-4A9C-B8D2-60E27469A9CB}" type="presOf" srcId="{2DC9EEA8-1F4F-4976-9A1C-2ACBCB07B30F}" destId="{9518E47F-AA02-4A87-847C-036069836639}" srcOrd="0" destOrd="0" presId="urn:microsoft.com/office/officeart/2005/8/layout/matrix1"/>
    <dgm:cxn modelId="{C6B56E10-20AB-45D0-A71E-6DF3991D5B84}" type="presOf" srcId="{EBDC1C8F-5414-4AB8-9CA9-0952AB1B59C4}" destId="{F9F86BA7-961F-41D5-94F6-912462DA3F4B}" srcOrd="1" destOrd="0" presId="urn:microsoft.com/office/officeart/2005/8/layout/matrix1"/>
    <dgm:cxn modelId="{D0DAC047-7082-4ABD-AF3E-9E0F6A1C192C}" type="presOf" srcId="{EBDC1C8F-5414-4AB8-9CA9-0952AB1B59C4}" destId="{86BD80F3-43E2-442A-9149-03AED22DA2D6}" srcOrd="0" destOrd="0" presId="urn:microsoft.com/office/officeart/2005/8/layout/matrix1"/>
    <dgm:cxn modelId="{50E33BA8-E3FC-462A-8818-627ADED42DC0}" type="presOf" srcId="{C76A760D-B0D4-4FF6-948D-C290753857EA}" destId="{B92C3F2B-CAF8-448C-BA38-0C2EC46DBD81}" srcOrd="0" destOrd="0" presId="urn:microsoft.com/office/officeart/2005/8/layout/matrix1"/>
    <dgm:cxn modelId="{CF783967-68B0-4DAE-8400-6E8FE88F05FD}" type="presOf" srcId="{DAFB0A2D-01AD-4001-B084-C9D86BE84BCA}" destId="{748B7BC9-A63E-4C70-B662-61054C2F07F1}" srcOrd="1" destOrd="0" presId="urn:microsoft.com/office/officeart/2005/8/layout/matrix1"/>
    <dgm:cxn modelId="{F83AB97A-771C-479A-B06C-F59B993A5464}" srcId="{2DC9EEA8-1F4F-4976-9A1C-2ACBCB07B30F}" destId="{8319122C-2A9C-4486-8BE8-52986E58E6DF}" srcOrd="2" destOrd="0" parTransId="{3CE68CF7-388E-4C81-8817-49E8230E1932}" sibTransId="{FD0F395B-A5AD-4502-94E1-B02F35C0DC8A}"/>
    <dgm:cxn modelId="{06706F44-87CE-4BC2-8184-FD507772F6AF}" type="presOf" srcId="{DAFB0A2D-01AD-4001-B084-C9D86BE84BCA}" destId="{7B3FFA5F-EB67-47DD-A390-00347C7497C9}" srcOrd="0" destOrd="0" presId="urn:microsoft.com/office/officeart/2005/8/layout/matrix1"/>
    <dgm:cxn modelId="{ACA9E1C1-DFBF-4DEA-AAB3-1CD115783BD5}" type="presOf" srcId="{8319122C-2A9C-4486-8BE8-52986E58E6DF}" destId="{AB488A45-FE3D-4CB8-8C95-0D78FFD9EFAE}" srcOrd="1" destOrd="0" presId="urn:microsoft.com/office/officeart/2005/8/layout/matrix1"/>
    <dgm:cxn modelId="{51DF79CD-7E73-4658-A2B8-28CE1C31D57E}" srcId="{2DC9EEA8-1F4F-4976-9A1C-2ACBCB07B30F}" destId="{EBDC1C8F-5414-4AB8-9CA9-0952AB1B59C4}" srcOrd="3" destOrd="0" parTransId="{DB86CB13-824C-41E8-A0F2-C1A4A874A2D2}" sibTransId="{8A3D4FE2-13EC-4AF4-8C09-4ED19AD035AC}"/>
    <dgm:cxn modelId="{84F62E1C-8895-48E0-8E11-4D34D4718199}" type="presOf" srcId="{C76A760D-B0D4-4FF6-948D-C290753857EA}" destId="{3F212FC6-11B7-4EE7-90A4-AEFC2B2FF227}" srcOrd="1" destOrd="0" presId="urn:microsoft.com/office/officeart/2005/8/layout/matrix1"/>
    <dgm:cxn modelId="{09A07457-CA7F-43BE-88E8-28EE06D4E3F0}" type="presOf" srcId="{8319122C-2A9C-4486-8BE8-52986E58E6DF}" destId="{C236D179-FFAD-4A3E-8580-18A7CC420B94}" srcOrd="0" destOrd="0" presId="urn:microsoft.com/office/officeart/2005/8/layout/matrix1"/>
    <dgm:cxn modelId="{98B06B4F-9D5C-4B31-B879-8CED77146ED2}" type="presOf" srcId="{32CA2441-B136-49FD-BC62-7DE5BB4856A4}" destId="{1323600E-56B4-4973-8724-7A9942AA1E29}" srcOrd="0" destOrd="0" presId="urn:microsoft.com/office/officeart/2005/8/layout/matrix1"/>
    <dgm:cxn modelId="{61E3954F-1B5F-495B-9AE2-FA4CE24ECC9B}" srcId="{32CA2441-B136-49FD-BC62-7DE5BB4856A4}" destId="{2DC9EEA8-1F4F-4976-9A1C-2ACBCB07B30F}" srcOrd="0" destOrd="0" parTransId="{30B972AF-52A4-4DB1-AB41-B77C061B862E}" sibTransId="{23C296B3-1773-45D9-82EC-3B6EAC56215E}"/>
    <dgm:cxn modelId="{851263DD-0E7E-44ED-8AD0-C9A46F50821D}" type="presParOf" srcId="{1323600E-56B4-4973-8724-7A9942AA1E29}" destId="{9DC56E6A-2AD2-4B11-99C3-B7E44BC0CD29}" srcOrd="0" destOrd="0" presId="urn:microsoft.com/office/officeart/2005/8/layout/matrix1"/>
    <dgm:cxn modelId="{73B2CD1C-0DF5-4CC3-BC68-4719B2CABF77}" type="presParOf" srcId="{9DC56E6A-2AD2-4B11-99C3-B7E44BC0CD29}" destId="{B92C3F2B-CAF8-448C-BA38-0C2EC46DBD81}" srcOrd="0" destOrd="0" presId="urn:microsoft.com/office/officeart/2005/8/layout/matrix1"/>
    <dgm:cxn modelId="{7FFD0E76-4173-413D-86CE-1BB41E769123}" type="presParOf" srcId="{9DC56E6A-2AD2-4B11-99C3-B7E44BC0CD29}" destId="{3F212FC6-11B7-4EE7-90A4-AEFC2B2FF227}" srcOrd="1" destOrd="0" presId="urn:microsoft.com/office/officeart/2005/8/layout/matrix1"/>
    <dgm:cxn modelId="{F31077D5-1E96-42C7-B835-61822C2F6EB9}" type="presParOf" srcId="{9DC56E6A-2AD2-4B11-99C3-B7E44BC0CD29}" destId="{7B3FFA5F-EB67-47DD-A390-00347C7497C9}" srcOrd="2" destOrd="0" presId="urn:microsoft.com/office/officeart/2005/8/layout/matrix1"/>
    <dgm:cxn modelId="{B885E5A6-C33F-4D66-B929-C4AA4D716A0D}" type="presParOf" srcId="{9DC56E6A-2AD2-4B11-99C3-B7E44BC0CD29}" destId="{748B7BC9-A63E-4C70-B662-61054C2F07F1}" srcOrd="3" destOrd="0" presId="urn:microsoft.com/office/officeart/2005/8/layout/matrix1"/>
    <dgm:cxn modelId="{3AD6A17E-0908-428E-B2C6-0B15E773D788}" type="presParOf" srcId="{9DC56E6A-2AD2-4B11-99C3-B7E44BC0CD29}" destId="{C236D179-FFAD-4A3E-8580-18A7CC420B94}" srcOrd="4" destOrd="0" presId="urn:microsoft.com/office/officeart/2005/8/layout/matrix1"/>
    <dgm:cxn modelId="{D40EF673-2ACB-4754-81B6-DA3E27577E37}" type="presParOf" srcId="{9DC56E6A-2AD2-4B11-99C3-B7E44BC0CD29}" destId="{AB488A45-FE3D-4CB8-8C95-0D78FFD9EFAE}" srcOrd="5" destOrd="0" presId="urn:microsoft.com/office/officeart/2005/8/layout/matrix1"/>
    <dgm:cxn modelId="{9519293C-EE6E-47A7-9932-D633FDDA2818}" type="presParOf" srcId="{9DC56E6A-2AD2-4B11-99C3-B7E44BC0CD29}" destId="{86BD80F3-43E2-442A-9149-03AED22DA2D6}" srcOrd="6" destOrd="0" presId="urn:microsoft.com/office/officeart/2005/8/layout/matrix1"/>
    <dgm:cxn modelId="{77D32DE1-8102-45AC-83AC-2A12FDD9587B}" type="presParOf" srcId="{9DC56E6A-2AD2-4B11-99C3-B7E44BC0CD29}" destId="{F9F86BA7-961F-41D5-94F6-912462DA3F4B}" srcOrd="7" destOrd="0" presId="urn:microsoft.com/office/officeart/2005/8/layout/matrix1"/>
    <dgm:cxn modelId="{5FF29750-C2A8-451E-A7DA-0B538E32738E}" type="presParOf" srcId="{1323600E-56B4-4973-8724-7A9942AA1E29}" destId="{9518E47F-AA02-4A87-847C-036069836639}"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233EFD-A4DF-4790-82DD-29B82D25B57E}"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C7C84C7A-2577-41C6-A36B-4C06A09AF831}">
      <dgm:prSet phldrT="[Text]" custT="1"/>
      <dgm:spPr/>
      <dgm:t>
        <a:bodyPr/>
        <a:lstStyle/>
        <a:p>
          <a:pPr algn="l"/>
          <a:r>
            <a:rPr lang="en-US" sz="4800" b="1" dirty="0"/>
            <a:t>    ERM</a:t>
          </a:r>
        </a:p>
      </dgm:t>
    </dgm:pt>
    <dgm:pt modelId="{752BEE89-6B2B-4E2C-AA67-EF9E69DE3F7E}" type="parTrans" cxnId="{A39EFC25-4E3D-4B22-9C98-AB7D043EBDFE}">
      <dgm:prSet/>
      <dgm:spPr/>
      <dgm:t>
        <a:bodyPr/>
        <a:lstStyle/>
        <a:p>
          <a:endParaRPr lang="en-US"/>
        </a:p>
      </dgm:t>
    </dgm:pt>
    <dgm:pt modelId="{BFAC1F30-B6DD-437C-92C3-975A2E5BECDE}" type="sibTrans" cxnId="{A39EFC25-4E3D-4B22-9C98-AB7D043EBDFE}">
      <dgm:prSet/>
      <dgm:spPr/>
      <dgm:t>
        <a:bodyPr/>
        <a:lstStyle/>
        <a:p>
          <a:endParaRPr lang="en-US"/>
        </a:p>
      </dgm:t>
    </dgm:pt>
    <dgm:pt modelId="{81AD30F1-2F9C-4B37-8EA2-13083B7BECBB}">
      <dgm:prSet phldrT="[Text]" custT="1"/>
      <dgm:spPr/>
      <dgm:t>
        <a:bodyPr vert="vert270"/>
        <a:lstStyle/>
        <a:p>
          <a:pPr>
            <a:lnSpc>
              <a:spcPts val="1100"/>
            </a:lnSpc>
          </a:pPr>
          <a:r>
            <a:rPr lang="en-US" sz="1800" dirty="0"/>
            <a:t>President</a:t>
          </a:r>
        </a:p>
        <a:p>
          <a:pPr>
            <a:lnSpc>
              <a:spcPts val="1100"/>
            </a:lnSpc>
          </a:pPr>
          <a:r>
            <a:rPr lang="en-US" sz="1800" dirty="0"/>
            <a:t>Cabinet</a:t>
          </a:r>
        </a:p>
        <a:p>
          <a:pPr>
            <a:lnSpc>
              <a:spcPts val="1100"/>
            </a:lnSpc>
          </a:pPr>
          <a:r>
            <a:rPr lang="en-US" sz="1800" dirty="0"/>
            <a:t>Board</a:t>
          </a:r>
        </a:p>
      </dgm:t>
    </dgm:pt>
    <dgm:pt modelId="{4D3A732C-AEBF-4F34-A6E1-380FEBFC54E2}" type="parTrans" cxnId="{6076C988-3987-4FD1-A56F-4863B4D0E1FE}">
      <dgm:prSet/>
      <dgm:spPr/>
      <dgm:t>
        <a:bodyPr/>
        <a:lstStyle/>
        <a:p>
          <a:endParaRPr lang="en-US"/>
        </a:p>
      </dgm:t>
    </dgm:pt>
    <dgm:pt modelId="{0525DC04-DB05-4596-9145-B57FA673A8BB}" type="sibTrans" cxnId="{6076C988-3987-4FD1-A56F-4863B4D0E1FE}">
      <dgm:prSet/>
      <dgm:spPr/>
      <dgm:t>
        <a:bodyPr/>
        <a:lstStyle/>
        <a:p>
          <a:endParaRPr lang="en-US"/>
        </a:p>
      </dgm:t>
    </dgm:pt>
    <dgm:pt modelId="{E569ED94-D541-4AF7-AAF8-02DD0D87015A}">
      <dgm:prSet phldrT="[Text]" custT="1"/>
      <dgm:spPr/>
      <dgm:t>
        <a:bodyPr vert="vert270"/>
        <a:lstStyle/>
        <a:p>
          <a:endParaRPr lang="en-US" sz="1800" dirty="0"/>
        </a:p>
        <a:p>
          <a:r>
            <a:rPr lang="en-US" sz="1800" dirty="0"/>
            <a:t>Title IX Coordinator, Investigators, REs, SARTs</a:t>
          </a:r>
        </a:p>
        <a:p>
          <a:endParaRPr lang="en-US" sz="1800" dirty="0"/>
        </a:p>
      </dgm:t>
    </dgm:pt>
    <dgm:pt modelId="{F965259E-4881-4B19-B32D-7968137F7A46}" type="parTrans" cxnId="{4F34F258-012A-4FA8-832C-D58E10F0920C}">
      <dgm:prSet/>
      <dgm:spPr/>
      <dgm:t>
        <a:bodyPr/>
        <a:lstStyle/>
        <a:p>
          <a:endParaRPr lang="en-US"/>
        </a:p>
      </dgm:t>
    </dgm:pt>
    <dgm:pt modelId="{E4619376-1E97-4E4F-AF77-4BDEA0C03239}" type="sibTrans" cxnId="{4F34F258-012A-4FA8-832C-D58E10F0920C}">
      <dgm:prSet/>
      <dgm:spPr/>
      <dgm:t>
        <a:bodyPr/>
        <a:lstStyle/>
        <a:p>
          <a:endParaRPr lang="en-US"/>
        </a:p>
      </dgm:t>
    </dgm:pt>
    <dgm:pt modelId="{670008C6-4BEA-4486-8AFF-50B0705113BD}">
      <dgm:prSet phldrT="[Text]" custT="1"/>
      <dgm:spPr/>
      <dgm:t>
        <a:bodyPr vert="vert270"/>
        <a:lstStyle/>
        <a:p>
          <a:endParaRPr lang="en-US" sz="1800" dirty="0"/>
        </a:p>
        <a:p>
          <a:r>
            <a:rPr lang="en-US" sz="1800" dirty="0"/>
            <a:t>Legal Counsel</a:t>
          </a:r>
        </a:p>
        <a:p>
          <a:endParaRPr lang="en-US" sz="1800" dirty="0"/>
        </a:p>
      </dgm:t>
    </dgm:pt>
    <dgm:pt modelId="{B62220A3-35DE-4FE3-8B2C-4D946A5F2047}" type="parTrans" cxnId="{B1D90D02-25D7-4A2F-A72E-95D7F50794C3}">
      <dgm:prSet/>
      <dgm:spPr/>
      <dgm:t>
        <a:bodyPr/>
        <a:lstStyle/>
        <a:p>
          <a:endParaRPr lang="en-US"/>
        </a:p>
      </dgm:t>
    </dgm:pt>
    <dgm:pt modelId="{09E1BDA9-4DDA-4848-B45B-74D652887201}" type="sibTrans" cxnId="{B1D90D02-25D7-4A2F-A72E-95D7F50794C3}">
      <dgm:prSet/>
      <dgm:spPr/>
      <dgm:t>
        <a:bodyPr/>
        <a:lstStyle/>
        <a:p>
          <a:endParaRPr lang="en-US"/>
        </a:p>
      </dgm:t>
    </dgm:pt>
    <dgm:pt modelId="{2CAD336A-DA76-4993-A448-E0C9C2650C24}">
      <dgm:prSet custT="1"/>
      <dgm:spPr/>
      <dgm:t>
        <a:bodyPr vert="vert270"/>
        <a:lstStyle/>
        <a:p>
          <a:r>
            <a:rPr lang="en-US" sz="1800" b="0" dirty="0"/>
            <a:t>Health Services, Advocacy and Counseling</a:t>
          </a:r>
        </a:p>
      </dgm:t>
    </dgm:pt>
    <dgm:pt modelId="{BB18E82A-FDCA-4440-8F12-FB8093EFE615}" type="parTrans" cxnId="{20B848B1-AA28-46E1-95E1-61AAF3BDB6E4}">
      <dgm:prSet/>
      <dgm:spPr/>
      <dgm:t>
        <a:bodyPr/>
        <a:lstStyle/>
        <a:p>
          <a:endParaRPr lang="en-US"/>
        </a:p>
      </dgm:t>
    </dgm:pt>
    <dgm:pt modelId="{DE71B033-724B-48C7-9370-1FF9FAA4ECE9}" type="sibTrans" cxnId="{20B848B1-AA28-46E1-95E1-61AAF3BDB6E4}">
      <dgm:prSet/>
      <dgm:spPr/>
      <dgm:t>
        <a:bodyPr/>
        <a:lstStyle/>
        <a:p>
          <a:endParaRPr lang="en-US"/>
        </a:p>
      </dgm:t>
    </dgm:pt>
    <dgm:pt modelId="{3AFC5A51-667B-4C0B-A151-02600C2EB75F}">
      <dgm:prSet custT="1"/>
      <dgm:spPr/>
      <dgm:t>
        <a:bodyPr vert="vert270"/>
        <a:lstStyle/>
        <a:p>
          <a:r>
            <a:rPr lang="en-US" sz="1800" b="0" dirty="0"/>
            <a:t>Multi-culturalism Center</a:t>
          </a:r>
        </a:p>
      </dgm:t>
    </dgm:pt>
    <dgm:pt modelId="{843955F3-7B6B-425C-92DE-DCEADF8AD76A}" type="parTrans" cxnId="{421D0EFE-2081-4480-A5C1-7B8059CCB32E}">
      <dgm:prSet/>
      <dgm:spPr/>
      <dgm:t>
        <a:bodyPr/>
        <a:lstStyle/>
        <a:p>
          <a:endParaRPr lang="en-US"/>
        </a:p>
      </dgm:t>
    </dgm:pt>
    <dgm:pt modelId="{0CB870CA-CDC3-47FF-AEDA-4FD9E2A21A7E}" type="sibTrans" cxnId="{421D0EFE-2081-4480-A5C1-7B8059CCB32E}">
      <dgm:prSet/>
      <dgm:spPr/>
      <dgm:t>
        <a:bodyPr/>
        <a:lstStyle/>
        <a:p>
          <a:endParaRPr lang="en-US"/>
        </a:p>
      </dgm:t>
    </dgm:pt>
    <dgm:pt modelId="{35123EB5-BA9B-4221-AFA5-491CA31A733F}">
      <dgm:prSet custT="1"/>
      <dgm:spPr/>
      <dgm:t>
        <a:bodyPr vert="vert270" anchor="t"/>
        <a:lstStyle/>
        <a:p>
          <a:r>
            <a:rPr lang="en-US" sz="1800" dirty="0"/>
            <a:t>Student Discipline CARE/BIT Team</a:t>
          </a:r>
        </a:p>
        <a:p>
          <a:endParaRPr lang="en-US" sz="1800" dirty="0"/>
        </a:p>
      </dgm:t>
    </dgm:pt>
    <dgm:pt modelId="{76785DEB-1CC4-4DE7-9337-1841EE020C47}" type="parTrans" cxnId="{34C11B4D-419D-40D8-A999-14790EBDBA14}">
      <dgm:prSet/>
      <dgm:spPr/>
      <dgm:t>
        <a:bodyPr/>
        <a:lstStyle/>
        <a:p>
          <a:endParaRPr lang="en-US"/>
        </a:p>
      </dgm:t>
    </dgm:pt>
    <dgm:pt modelId="{483ECCB3-6A2C-4A95-BE8D-C44B2014BCCA}" type="sibTrans" cxnId="{34C11B4D-419D-40D8-A999-14790EBDBA14}">
      <dgm:prSet/>
      <dgm:spPr/>
      <dgm:t>
        <a:bodyPr/>
        <a:lstStyle/>
        <a:p>
          <a:endParaRPr lang="en-US"/>
        </a:p>
      </dgm:t>
    </dgm:pt>
    <dgm:pt modelId="{75A14DFE-154F-41AD-A453-C04997EF4B43}">
      <dgm:prSet/>
      <dgm:spPr/>
      <dgm:t>
        <a:bodyPr/>
        <a:lstStyle/>
        <a:p>
          <a:r>
            <a:rPr lang="en-US" dirty="0"/>
            <a:t>Chief Compliance Officer</a:t>
          </a:r>
        </a:p>
      </dgm:t>
    </dgm:pt>
    <dgm:pt modelId="{26491ECB-174A-47D7-864F-AE6BAB4C54B0}" type="parTrans" cxnId="{A7EC7016-914A-46AC-8E8A-4950C399C916}">
      <dgm:prSet/>
      <dgm:spPr/>
      <dgm:t>
        <a:bodyPr/>
        <a:lstStyle/>
        <a:p>
          <a:endParaRPr lang="en-US"/>
        </a:p>
      </dgm:t>
    </dgm:pt>
    <dgm:pt modelId="{7E9242D3-8B9F-4919-BD47-1A3E7A641E95}" type="sibTrans" cxnId="{A7EC7016-914A-46AC-8E8A-4950C399C916}">
      <dgm:prSet/>
      <dgm:spPr/>
      <dgm:t>
        <a:bodyPr/>
        <a:lstStyle/>
        <a:p>
          <a:endParaRPr lang="en-US"/>
        </a:p>
      </dgm:t>
    </dgm:pt>
    <dgm:pt modelId="{ADD03F4F-4690-44C1-A205-3D73A568364B}">
      <dgm:prSet custT="1"/>
      <dgm:spPr/>
      <dgm:t>
        <a:bodyPr vert="vert270"/>
        <a:lstStyle/>
        <a:p>
          <a:pPr marL="0" marR="0" indent="0" defTabSz="914400" eaLnBrk="1" fontAlgn="auto" latinLnBrk="0" hangingPunct="1">
            <a:lnSpc>
              <a:spcPct val="100000"/>
            </a:lnSpc>
            <a:spcBef>
              <a:spcPts val="0"/>
            </a:spcBef>
            <a:spcAft>
              <a:spcPts val="0"/>
            </a:spcAft>
            <a:buClrTx/>
            <a:buSzTx/>
            <a:buFontTx/>
            <a:buNone/>
            <a:tabLst/>
            <a:defRPr/>
          </a:pPr>
          <a:endParaRPr lang="en-US" sz="1800" dirty="0"/>
        </a:p>
        <a:p>
          <a:pPr marL="0" marR="0" indent="0" defTabSz="914400" eaLnBrk="1" fontAlgn="auto" latinLnBrk="0" hangingPunct="1">
            <a:lnSpc>
              <a:spcPct val="100000"/>
            </a:lnSpc>
            <a:spcBef>
              <a:spcPts val="0"/>
            </a:spcBef>
            <a:spcAft>
              <a:spcPts val="0"/>
            </a:spcAft>
            <a:buClrTx/>
            <a:buSzTx/>
            <a:buFontTx/>
            <a:buNone/>
            <a:tabLst/>
            <a:defRPr/>
          </a:pPr>
          <a:r>
            <a:rPr lang="en-US" sz="1800" dirty="0"/>
            <a:t>AODV Prevention</a:t>
          </a:r>
        </a:p>
        <a:p>
          <a:pPr defTabSz="711200">
            <a:lnSpc>
              <a:spcPct val="90000"/>
            </a:lnSpc>
            <a:spcBef>
              <a:spcPct val="0"/>
            </a:spcBef>
            <a:spcAft>
              <a:spcPct val="35000"/>
            </a:spcAft>
          </a:pPr>
          <a:endParaRPr lang="en-US" dirty="0"/>
        </a:p>
      </dgm:t>
    </dgm:pt>
    <dgm:pt modelId="{7D471AA1-8CD0-42B4-8A8C-4651E8374134}" type="parTrans" cxnId="{3FD810BD-4D80-4D19-9E14-D6977E5E4972}">
      <dgm:prSet/>
      <dgm:spPr/>
      <dgm:t>
        <a:bodyPr/>
        <a:lstStyle/>
        <a:p>
          <a:endParaRPr lang="en-US"/>
        </a:p>
      </dgm:t>
    </dgm:pt>
    <dgm:pt modelId="{FF6855FA-91A5-447F-8166-2FAC8591A363}" type="sibTrans" cxnId="{3FD810BD-4D80-4D19-9E14-D6977E5E4972}">
      <dgm:prSet/>
      <dgm:spPr/>
      <dgm:t>
        <a:bodyPr/>
        <a:lstStyle/>
        <a:p>
          <a:endParaRPr lang="en-US"/>
        </a:p>
      </dgm:t>
    </dgm:pt>
    <dgm:pt modelId="{4F6C91F8-AA9F-47FD-A820-D43566595845}">
      <dgm:prSet custT="1"/>
      <dgm:spPr/>
      <dgm:t>
        <a:bodyPr vert="vert270"/>
        <a:lstStyle/>
        <a:p>
          <a:r>
            <a:rPr lang="en-US" sz="1800" dirty="0"/>
            <a:t>Faculty</a:t>
          </a:r>
        </a:p>
      </dgm:t>
    </dgm:pt>
    <dgm:pt modelId="{8DFAFA49-B566-4157-9184-9A9B80A2DE91}" type="parTrans" cxnId="{33E6C5A0-ADD9-4412-96D4-E35AF7280159}">
      <dgm:prSet/>
      <dgm:spPr/>
      <dgm:t>
        <a:bodyPr/>
        <a:lstStyle/>
        <a:p>
          <a:endParaRPr lang="en-US"/>
        </a:p>
      </dgm:t>
    </dgm:pt>
    <dgm:pt modelId="{C9068D36-1EB9-4F6A-9ED1-D86715338DB4}" type="sibTrans" cxnId="{33E6C5A0-ADD9-4412-96D4-E35AF7280159}">
      <dgm:prSet/>
      <dgm:spPr/>
      <dgm:t>
        <a:bodyPr/>
        <a:lstStyle/>
        <a:p>
          <a:endParaRPr lang="en-US"/>
        </a:p>
      </dgm:t>
    </dgm:pt>
    <dgm:pt modelId="{6A73B9A5-B55F-4D80-BC37-37E4B8AA27C1}">
      <dgm:prSet custT="1"/>
      <dgm:spPr/>
      <dgm:t>
        <a:bodyPr vert="vert270"/>
        <a:lstStyle/>
        <a:p>
          <a:r>
            <a:rPr lang="en-US" sz="1800" dirty="0"/>
            <a:t>Public Safety, CSAs</a:t>
          </a:r>
        </a:p>
      </dgm:t>
    </dgm:pt>
    <dgm:pt modelId="{D8C8BD08-6A1E-4F00-AF17-A28D9E50A12E}" type="parTrans" cxnId="{6FC6DCCD-2CD8-4339-902A-39A6F8A08368}">
      <dgm:prSet/>
      <dgm:spPr/>
      <dgm:t>
        <a:bodyPr/>
        <a:lstStyle/>
        <a:p>
          <a:endParaRPr lang="en-US"/>
        </a:p>
      </dgm:t>
    </dgm:pt>
    <dgm:pt modelId="{93A9DF9B-29B5-4830-A987-DC52C3C762F0}" type="sibTrans" cxnId="{6FC6DCCD-2CD8-4339-902A-39A6F8A08368}">
      <dgm:prSet/>
      <dgm:spPr/>
      <dgm:t>
        <a:bodyPr/>
        <a:lstStyle/>
        <a:p>
          <a:endParaRPr lang="en-US"/>
        </a:p>
      </dgm:t>
    </dgm:pt>
    <dgm:pt modelId="{82DC9AC3-9B54-4898-9864-1AE776DEEFD9}">
      <dgm:prSet custT="1"/>
      <dgm:spPr/>
      <dgm:t>
        <a:bodyPr vert="vert270"/>
        <a:lstStyle/>
        <a:p>
          <a:r>
            <a:rPr lang="en-US" sz="1800" dirty="0"/>
            <a:t>HR, Athletics, RSOs,     Greek Chapters</a:t>
          </a:r>
        </a:p>
      </dgm:t>
    </dgm:pt>
    <dgm:pt modelId="{793D5656-DFC5-4B9D-A5DC-E1854C86D969}" type="parTrans" cxnId="{B5CB8BA7-A341-45EA-B5B8-101ECA37EB83}">
      <dgm:prSet/>
      <dgm:spPr/>
      <dgm:t>
        <a:bodyPr/>
        <a:lstStyle/>
        <a:p>
          <a:endParaRPr lang="en-US"/>
        </a:p>
      </dgm:t>
    </dgm:pt>
    <dgm:pt modelId="{AF638EE3-626F-4977-A054-02D52C735A2B}" type="sibTrans" cxnId="{B5CB8BA7-A341-45EA-B5B8-101ECA37EB83}">
      <dgm:prSet/>
      <dgm:spPr/>
      <dgm:t>
        <a:bodyPr/>
        <a:lstStyle/>
        <a:p>
          <a:endParaRPr lang="en-US"/>
        </a:p>
      </dgm:t>
    </dgm:pt>
    <dgm:pt modelId="{25E57D40-9050-4808-9FE3-938897E6DC1E}" type="pres">
      <dgm:prSet presAssocID="{3F233EFD-A4DF-4790-82DD-29B82D25B57E}" presName="hierChild1" presStyleCnt="0">
        <dgm:presLayoutVars>
          <dgm:orgChart val="1"/>
          <dgm:chPref val="1"/>
          <dgm:dir/>
          <dgm:animOne val="branch"/>
          <dgm:animLvl val="lvl"/>
          <dgm:resizeHandles/>
        </dgm:presLayoutVars>
      </dgm:prSet>
      <dgm:spPr/>
    </dgm:pt>
    <dgm:pt modelId="{6E3164D7-2F9A-49F2-89BF-CDF34A2B05C4}" type="pres">
      <dgm:prSet presAssocID="{C7C84C7A-2577-41C6-A36B-4C06A09AF831}" presName="hierRoot1" presStyleCnt="0">
        <dgm:presLayoutVars>
          <dgm:hierBranch val="init"/>
        </dgm:presLayoutVars>
      </dgm:prSet>
      <dgm:spPr/>
    </dgm:pt>
    <dgm:pt modelId="{D97BBC8A-FCF1-4307-8EB0-97DBEE68ABAD}" type="pres">
      <dgm:prSet presAssocID="{C7C84C7A-2577-41C6-A36B-4C06A09AF831}" presName="rootComposite1" presStyleCnt="0"/>
      <dgm:spPr/>
    </dgm:pt>
    <dgm:pt modelId="{1D33DF62-F66B-46A8-80AF-7B3555E1A02B}" type="pres">
      <dgm:prSet presAssocID="{C7C84C7A-2577-41C6-A36B-4C06A09AF831}" presName="rootText1" presStyleLbl="node0" presStyleIdx="0" presStyleCnt="2" custScaleX="457380" custScaleY="450293" custLinFactY="-17651" custLinFactNeighborX="-9334" custLinFactNeighborY="-100000">
        <dgm:presLayoutVars>
          <dgm:chPref val="3"/>
        </dgm:presLayoutVars>
      </dgm:prSet>
      <dgm:spPr/>
    </dgm:pt>
    <dgm:pt modelId="{1A23DF49-10A0-48E2-9683-205C6F825359}" type="pres">
      <dgm:prSet presAssocID="{C7C84C7A-2577-41C6-A36B-4C06A09AF831}" presName="rootConnector1" presStyleLbl="node1" presStyleIdx="0" presStyleCnt="0"/>
      <dgm:spPr/>
    </dgm:pt>
    <dgm:pt modelId="{B037C06F-CF90-4F17-8928-8A244BA275CE}" type="pres">
      <dgm:prSet presAssocID="{C7C84C7A-2577-41C6-A36B-4C06A09AF831}" presName="hierChild2" presStyleCnt="0"/>
      <dgm:spPr/>
    </dgm:pt>
    <dgm:pt modelId="{1E103B7E-5E53-41E4-B641-2BA985DA5B63}" type="pres">
      <dgm:prSet presAssocID="{4D3A732C-AEBF-4F34-A6E1-380FEBFC54E2}" presName="Name37" presStyleLbl="parChTrans1D2" presStyleIdx="0" presStyleCnt="10"/>
      <dgm:spPr/>
    </dgm:pt>
    <dgm:pt modelId="{4D1A7A3B-1892-4D10-8199-B3CE4ECE0A46}" type="pres">
      <dgm:prSet presAssocID="{81AD30F1-2F9C-4B37-8EA2-13083B7BECBB}" presName="hierRoot2" presStyleCnt="0">
        <dgm:presLayoutVars>
          <dgm:hierBranch val="init"/>
        </dgm:presLayoutVars>
      </dgm:prSet>
      <dgm:spPr/>
    </dgm:pt>
    <dgm:pt modelId="{BF980E96-6850-407C-B265-4B964EA9FF99}" type="pres">
      <dgm:prSet presAssocID="{81AD30F1-2F9C-4B37-8EA2-13083B7BECBB}" presName="rootComposite" presStyleCnt="0"/>
      <dgm:spPr/>
    </dgm:pt>
    <dgm:pt modelId="{07F10088-AAD3-418E-93F0-B654B0663F6C}" type="pres">
      <dgm:prSet presAssocID="{81AD30F1-2F9C-4B37-8EA2-13083B7BECBB}" presName="rootText" presStyleLbl="node2" presStyleIdx="0" presStyleCnt="10" custScaleX="144079" custScaleY="576095">
        <dgm:presLayoutVars>
          <dgm:chPref val="3"/>
        </dgm:presLayoutVars>
      </dgm:prSet>
      <dgm:spPr/>
    </dgm:pt>
    <dgm:pt modelId="{DE69DF3A-32D4-4CB0-A4D6-816A725A647E}" type="pres">
      <dgm:prSet presAssocID="{81AD30F1-2F9C-4B37-8EA2-13083B7BECBB}" presName="rootConnector" presStyleLbl="node2" presStyleIdx="0" presStyleCnt="10"/>
      <dgm:spPr/>
    </dgm:pt>
    <dgm:pt modelId="{66C4B9EB-2C6F-44B8-9BD0-FC822F731563}" type="pres">
      <dgm:prSet presAssocID="{81AD30F1-2F9C-4B37-8EA2-13083B7BECBB}" presName="hierChild4" presStyleCnt="0"/>
      <dgm:spPr/>
    </dgm:pt>
    <dgm:pt modelId="{FD00B843-9E7A-4871-9889-D458CCA29551}" type="pres">
      <dgm:prSet presAssocID="{81AD30F1-2F9C-4B37-8EA2-13083B7BECBB}" presName="hierChild5" presStyleCnt="0"/>
      <dgm:spPr/>
    </dgm:pt>
    <dgm:pt modelId="{F3751242-05B4-4E55-9CD6-33E2E5FB26A8}" type="pres">
      <dgm:prSet presAssocID="{F965259E-4881-4B19-B32D-7968137F7A46}" presName="Name37" presStyleLbl="parChTrans1D2" presStyleIdx="1" presStyleCnt="10"/>
      <dgm:spPr/>
    </dgm:pt>
    <dgm:pt modelId="{983D1E5E-688A-46FD-979A-280BADD8A2F1}" type="pres">
      <dgm:prSet presAssocID="{E569ED94-D541-4AF7-AAF8-02DD0D87015A}" presName="hierRoot2" presStyleCnt="0">
        <dgm:presLayoutVars>
          <dgm:hierBranch val="init"/>
        </dgm:presLayoutVars>
      </dgm:prSet>
      <dgm:spPr/>
    </dgm:pt>
    <dgm:pt modelId="{A5C1C11D-8BCB-4CD3-B66A-025FCA7E4AE7}" type="pres">
      <dgm:prSet presAssocID="{E569ED94-D541-4AF7-AAF8-02DD0D87015A}" presName="rootComposite" presStyleCnt="0"/>
      <dgm:spPr/>
    </dgm:pt>
    <dgm:pt modelId="{4E2A353B-770B-4FF4-9EB3-CA513D382C18}" type="pres">
      <dgm:prSet presAssocID="{E569ED94-D541-4AF7-AAF8-02DD0D87015A}" presName="rootText" presStyleLbl="node2" presStyleIdx="1" presStyleCnt="10" custScaleX="129358" custScaleY="1035552">
        <dgm:presLayoutVars>
          <dgm:chPref val="3"/>
        </dgm:presLayoutVars>
      </dgm:prSet>
      <dgm:spPr/>
    </dgm:pt>
    <dgm:pt modelId="{DCD4F993-0254-433A-91C0-3F6A0D870032}" type="pres">
      <dgm:prSet presAssocID="{E569ED94-D541-4AF7-AAF8-02DD0D87015A}" presName="rootConnector" presStyleLbl="node2" presStyleIdx="1" presStyleCnt="10"/>
      <dgm:spPr/>
    </dgm:pt>
    <dgm:pt modelId="{D156946B-D2AD-4BD2-BD46-B117A3870A8C}" type="pres">
      <dgm:prSet presAssocID="{E569ED94-D541-4AF7-AAF8-02DD0D87015A}" presName="hierChild4" presStyleCnt="0"/>
      <dgm:spPr/>
    </dgm:pt>
    <dgm:pt modelId="{35BB94CA-B7DF-4B88-971A-0EDBD3400121}" type="pres">
      <dgm:prSet presAssocID="{E569ED94-D541-4AF7-AAF8-02DD0D87015A}" presName="hierChild5" presStyleCnt="0"/>
      <dgm:spPr/>
    </dgm:pt>
    <dgm:pt modelId="{5E6CA7D4-6131-42BC-AB05-57268D660B13}" type="pres">
      <dgm:prSet presAssocID="{BB18E82A-FDCA-4440-8F12-FB8093EFE615}" presName="Name37" presStyleLbl="parChTrans1D2" presStyleIdx="2" presStyleCnt="10"/>
      <dgm:spPr/>
    </dgm:pt>
    <dgm:pt modelId="{43EB8B37-1787-47E5-8E36-2EDA10AF0750}" type="pres">
      <dgm:prSet presAssocID="{2CAD336A-DA76-4993-A448-E0C9C2650C24}" presName="hierRoot2" presStyleCnt="0">
        <dgm:presLayoutVars>
          <dgm:hierBranch val="init"/>
        </dgm:presLayoutVars>
      </dgm:prSet>
      <dgm:spPr/>
    </dgm:pt>
    <dgm:pt modelId="{8B928522-1BE0-4B0A-837B-EE35191C0073}" type="pres">
      <dgm:prSet presAssocID="{2CAD336A-DA76-4993-A448-E0C9C2650C24}" presName="rootComposite" presStyleCnt="0"/>
      <dgm:spPr/>
    </dgm:pt>
    <dgm:pt modelId="{C7F14417-9732-4DEA-BC0E-B6209A2192D9}" type="pres">
      <dgm:prSet presAssocID="{2CAD336A-DA76-4993-A448-E0C9C2650C24}" presName="rootText" presStyleLbl="node2" presStyleIdx="2" presStyleCnt="10" custScaleX="107211" custScaleY="1239603">
        <dgm:presLayoutVars>
          <dgm:chPref val="3"/>
        </dgm:presLayoutVars>
      </dgm:prSet>
      <dgm:spPr/>
    </dgm:pt>
    <dgm:pt modelId="{55833AB5-DF38-47F3-8281-0A93120C314B}" type="pres">
      <dgm:prSet presAssocID="{2CAD336A-DA76-4993-A448-E0C9C2650C24}" presName="rootConnector" presStyleLbl="node2" presStyleIdx="2" presStyleCnt="10"/>
      <dgm:spPr/>
    </dgm:pt>
    <dgm:pt modelId="{E39AF2C1-01A7-45A7-B03D-EF9E18C92B55}" type="pres">
      <dgm:prSet presAssocID="{2CAD336A-DA76-4993-A448-E0C9C2650C24}" presName="hierChild4" presStyleCnt="0"/>
      <dgm:spPr/>
    </dgm:pt>
    <dgm:pt modelId="{98240263-AC2E-4D91-A56A-97582B2215B8}" type="pres">
      <dgm:prSet presAssocID="{2CAD336A-DA76-4993-A448-E0C9C2650C24}" presName="hierChild5" presStyleCnt="0"/>
      <dgm:spPr/>
    </dgm:pt>
    <dgm:pt modelId="{D4DC9A77-5250-45E0-A471-03B702FE1A65}" type="pres">
      <dgm:prSet presAssocID="{793D5656-DFC5-4B9D-A5DC-E1854C86D969}" presName="Name37" presStyleLbl="parChTrans1D2" presStyleIdx="3" presStyleCnt="10"/>
      <dgm:spPr/>
    </dgm:pt>
    <dgm:pt modelId="{2D8A6E7C-2A1C-4937-B03C-54B350DD2A0E}" type="pres">
      <dgm:prSet presAssocID="{82DC9AC3-9B54-4898-9864-1AE776DEEFD9}" presName="hierRoot2" presStyleCnt="0">
        <dgm:presLayoutVars>
          <dgm:hierBranch val="init"/>
        </dgm:presLayoutVars>
      </dgm:prSet>
      <dgm:spPr/>
    </dgm:pt>
    <dgm:pt modelId="{767E36E2-2F7C-460D-912E-22B1989B754D}" type="pres">
      <dgm:prSet presAssocID="{82DC9AC3-9B54-4898-9864-1AE776DEEFD9}" presName="rootComposite" presStyleCnt="0"/>
      <dgm:spPr/>
    </dgm:pt>
    <dgm:pt modelId="{DF89093F-BA68-449E-A91C-6D94F434454E}" type="pres">
      <dgm:prSet presAssocID="{82DC9AC3-9B54-4898-9864-1AE776DEEFD9}" presName="rootText" presStyleLbl="node2" presStyleIdx="3" presStyleCnt="10" custScaleX="103089" custScaleY="1061623">
        <dgm:presLayoutVars>
          <dgm:chPref val="3"/>
        </dgm:presLayoutVars>
      </dgm:prSet>
      <dgm:spPr/>
    </dgm:pt>
    <dgm:pt modelId="{D210E7B4-877F-4D2C-A394-AD1DA4AFE575}" type="pres">
      <dgm:prSet presAssocID="{82DC9AC3-9B54-4898-9864-1AE776DEEFD9}" presName="rootConnector" presStyleLbl="node2" presStyleIdx="3" presStyleCnt="10"/>
      <dgm:spPr/>
    </dgm:pt>
    <dgm:pt modelId="{B63CCEE2-AC4B-48D7-AEC8-CEA10138E310}" type="pres">
      <dgm:prSet presAssocID="{82DC9AC3-9B54-4898-9864-1AE776DEEFD9}" presName="hierChild4" presStyleCnt="0"/>
      <dgm:spPr/>
    </dgm:pt>
    <dgm:pt modelId="{150BF3CF-53C0-4DBC-AB36-DE9F041DD2AF}" type="pres">
      <dgm:prSet presAssocID="{82DC9AC3-9B54-4898-9864-1AE776DEEFD9}" presName="hierChild5" presStyleCnt="0"/>
      <dgm:spPr/>
    </dgm:pt>
    <dgm:pt modelId="{0F503765-3932-4E55-AF84-48B28B36518B}" type="pres">
      <dgm:prSet presAssocID="{843955F3-7B6B-425C-92DE-DCEADF8AD76A}" presName="Name37" presStyleLbl="parChTrans1D2" presStyleIdx="4" presStyleCnt="10"/>
      <dgm:spPr/>
    </dgm:pt>
    <dgm:pt modelId="{9CF6577D-C8C1-4545-865F-849F361BEFCC}" type="pres">
      <dgm:prSet presAssocID="{3AFC5A51-667B-4C0B-A151-02600C2EB75F}" presName="hierRoot2" presStyleCnt="0">
        <dgm:presLayoutVars>
          <dgm:hierBranch val="l"/>
        </dgm:presLayoutVars>
      </dgm:prSet>
      <dgm:spPr/>
    </dgm:pt>
    <dgm:pt modelId="{39074C02-48F7-4691-9437-279B40E94EBF}" type="pres">
      <dgm:prSet presAssocID="{3AFC5A51-667B-4C0B-A151-02600C2EB75F}" presName="rootComposite" presStyleCnt="0"/>
      <dgm:spPr/>
    </dgm:pt>
    <dgm:pt modelId="{777F34C5-A41C-4E2C-8A47-89817058217C}" type="pres">
      <dgm:prSet presAssocID="{3AFC5A51-667B-4C0B-A151-02600C2EB75F}" presName="rootText" presStyleLbl="node2" presStyleIdx="4" presStyleCnt="10" custScaleX="80614" custScaleY="1116200">
        <dgm:presLayoutVars>
          <dgm:chPref val="3"/>
        </dgm:presLayoutVars>
      </dgm:prSet>
      <dgm:spPr/>
    </dgm:pt>
    <dgm:pt modelId="{447EB3C0-2A7C-472F-A3E2-3F2AC7B16097}" type="pres">
      <dgm:prSet presAssocID="{3AFC5A51-667B-4C0B-A151-02600C2EB75F}" presName="rootConnector" presStyleLbl="node2" presStyleIdx="4" presStyleCnt="10"/>
      <dgm:spPr/>
    </dgm:pt>
    <dgm:pt modelId="{EC61975E-1951-4266-B696-4670F981814F}" type="pres">
      <dgm:prSet presAssocID="{3AFC5A51-667B-4C0B-A151-02600C2EB75F}" presName="hierChild4" presStyleCnt="0"/>
      <dgm:spPr/>
    </dgm:pt>
    <dgm:pt modelId="{6D778340-4BDD-4BBA-B412-E8258247D030}" type="pres">
      <dgm:prSet presAssocID="{3AFC5A51-667B-4C0B-A151-02600C2EB75F}" presName="hierChild5" presStyleCnt="0"/>
      <dgm:spPr/>
    </dgm:pt>
    <dgm:pt modelId="{31DE97FE-3A99-4EED-A221-5250C5D92A12}" type="pres">
      <dgm:prSet presAssocID="{7D471AA1-8CD0-42B4-8A8C-4651E8374134}" presName="Name37" presStyleLbl="parChTrans1D2" presStyleIdx="5" presStyleCnt="10"/>
      <dgm:spPr/>
    </dgm:pt>
    <dgm:pt modelId="{73F5ED17-CDEB-4AB2-8A61-C62955B2D1AD}" type="pres">
      <dgm:prSet presAssocID="{ADD03F4F-4690-44C1-A205-3D73A568364B}" presName="hierRoot2" presStyleCnt="0">
        <dgm:presLayoutVars>
          <dgm:hierBranch val="init"/>
        </dgm:presLayoutVars>
      </dgm:prSet>
      <dgm:spPr/>
    </dgm:pt>
    <dgm:pt modelId="{81ABC68F-A867-439B-A5E2-8C33B20B57F6}" type="pres">
      <dgm:prSet presAssocID="{ADD03F4F-4690-44C1-A205-3D73A568364B}" presName="rootComposite" presStyleCnt="0"/>
      <dgm:spPr/>
    </dgm:pt>
    <dgm:pt modelId="{2E08628C-4DC4-467E-91D6-B4EE2FF98A84}" type="pres">
      <dgm:prSet presAssocID="{ADD03F4F-4690-44C1-A205-3D73A568364B}" presName="rootText" presStyleLbl="node2" presStyleIdx="5" presStyleCnt="10" custScaleX="69654" custScaleY="954316">
        <dgm:presLayoutVars>
          <dgm:chPref val="3"/>
        </dgm:presLayoutVars>
      </dgm:prSet>
      <dgm:spPr/>
    </dgm:pt>
    <dgm:pt modelId="{D2039D42-0B2F-423E-BAE1-E952B928EE0F}" type="pres">
      <dgm:prSet presAssocID="{ADD03F4F-4690-44C1-A205-3D73A568364B}" presName="rootConnector" presStyleLbl="node2" presStyleIdx="5" presStyleCnt="10"/>
      <dgm:spPr/>
    </dgm:pt>
    <dgm:pt modelId="{6E9AF5C6-359D-41F5-9C1B-1D3A47B63080}" type="pres">
      <dgm:prSet presAssocID="{ADD03F4F-4690-44C1-A205-3D73A568364B}" presName="hierChild4" presStyleCnt="0"/>
      <dgm:spPr/>
    </dgm:pt>
    <dgm:pt modelId="{809EB949-ECD9-490C-BE05-F0B78BD5FD40}" type="pres">
      <dgm:prSet presAssocID="{ADD03F4F-4690-44C1-A205-3D73A568364B}" presName="hierChild5" presStyleCnt="0"/>
      <dgm:spPr/>
    </dgm:pt>
    <dgm:pt modelId="{31DB5FA4-E2EC-41B1-8053-A5569AFA4D90}" type="pres">
      <dgm:prSet presAssocID="{76785DEB-1CC4-4DE7-9337-1841EE020C47}" presName="Name37" presStyleLbl="parChTrans1D2" presStyleIdx="6" presStyleCnt="10"/>
      <dgm:spPr/>
    </dgm:pt>
    <dgm:pt modelId="{04DCD58D-1B7F-4484-8A32-DE48E00EE065}" type="pres">
      <dgm:prSet presAssocID="{35123EB5-BA9B-4221-AFA5-491CA31A733F}" presName="hierRoot2" presStyleCnt="0">
        <dgm:presLayoutVars>
          <dgm:hierBranch val="init"/>
        </dgm:presLayoutVars>
      </dgm:prSet>
      <dgm:spPr/>
    </dgm:pt>
    <dgm:pt modelId="{4D7B5605-44B4-4BE2-9C61-F427AC0D2A84}" type="pres">
      <dgm:prSet presAssocID="{35123EB5-BA9B-4221-AFA5-491CA31A733F}" presName="rootComposite" presStyleCnt="0"/>
      <dgm:spPr/>
    </dgm:pt>
    <dgm:pt modelId="{CBDF8162-5CE3-4E0A-9BD1-22BA8E5ACBB4}" type="pres">
      <dgm:prSet presAssocID="{35123EB5-BA9B-4221-AFA5-491CA31A733F}" presName="rootText" presStyleLbl="node2" presStyleIdx="6" presStyleCnt="10" custScaleX="102733" custScaleY="974082">
        <dgm:presLayoutVars>
          <dgm:chPref val="3"/>
        </dgm:presLayoutVars>
      </dgm:prSet>
      <dgm:spPr/>
    </dgm:pt>
    <dgm:pt modelId="{AF1A3B87-D2D7-49D2-A45E-70A17BED3259}" type="pres">
      <dgm:prSet presAssocID="{35123EB5-BA9B-4221-AFA5-491CA31A733F}" presName="rootConnector" presStyleLbl="node2" presStyleIdx="6" presStyleCnt="10"/>
      <dgm:spPr/>
    </dgm:pt>
    <dgm:pt modelId="{B292AE98-9BDB-4597-B9E8-2337BB3C0CAD}" type="pres">
      <dgm:prSet presAssocID="{35123EB5-BA9B-4221-AFA5-491CA31A733F}" presName="hierChild4" presStyleCnt="0"/>
      <dgm:spPr/>
    </dgm:pt>
    <dgm:pt modelId="{438C1D3B-7CBC-4327-B8FA-ED35E16560D8}" type="pres">
      <dgm:prSet presAssocID="{35123EB5-BA9B-4221-AFA5-491CA31A733F}" presName="hierChild5" presStyleCnt="0"/>
      <dgm:spPr/>
    </dgm:pt>
    <dgm:pt modelId="{8D1C05F5-E143-450E-BF53-5DC945A196A1}" type="pres">
      <dgm:prSet presAssocID="{8DFAFA49-B566-4157-9184-9A9B80A2DE91}" presName="Name37" presStyleLbl="parChTrans1D2" presStyleIdx="7" presStyleCnt="10"/>
      <dgm:spPr/>
    </dgm:pt>
    <dgm:pt modelId="{3B29A350-DCC4-4FDE-8E0E-F59391EC6C03}" type="pres">
      <dgm:prSet presAssocID="{4F6C91F8-AA9F-47FD-A820-D43566595845}" presName="hierRoot2" presStyleCnt="0">
        <dgm:presLayoutVars>
          <dgm:hierBranch val="init"/>
        </dgm:presLayoutVars>
      </dgm:prSet>
      <dgm:spPr/>
    </dgm:pt>
    <dgm:pt modelId="{5B7F7711-1593-400B-8564-571BF285B2FA}" type="pres">
      <dgm:prSet presAssocID="{4F6C91F8-AA9F-47FD-A820-D43566595845}" presName="rootComposite" presStyleCnt="0"/>
      <dgm:spPr/>
    </dgm:pt>
    <dgm:pt modelId="{61D21083-8BA6-4F2E-B17F-08CAC8F556D5}" type="pres">
      <dgm:prSet presAssocID="{4F6C91F8-AA9F-47FD-A820-D43566595845}" presName="rootText" presStyleLbl="node2" presStyleIdx="7" presStyleCnt="10" custScaleX="75140" custScaleY="397087">
        <dgm:presLayoutVars>
          <dgm:chPref val="3"/>
        </dgm:presLayoutVars>
      </dgm:prSet>
      <dgm:spPr/>
    </dgm:pt>
    <dgm:pt modelId="{40C6F2EC-34DF-4BD4-BB26-CE20436218A2}" type="pres">
      <dgm:prSet presAssocID="{4F6C91F8-AA9F-47FD-A820-D43566595845}" presName="rootConnector" presStyleLbl="node2" presStyleIdx="7" presStyleCnt="10"/>
      <dgm:spPr/>
    </dgm:pt>
    <dgm:pt modelId="{1FAB07DF-5467-44DE-B8BB-DA1A00B5B51D}" type="pres">
      <dgm:prSet presAssocID="{4F6C91F8-AA9F-47FD-A820-D43566595845}" presName="hierChild4" presStyleCnt="0"/>
      <dgm:spPr/>
    </dgm:pt>
    <dgm:pt modelId="{CE7939C4-9877-494A-8611-73398CB587BC}" type="pres">
      <dgm:prSet presAssocID="{4F6C91F8-AA9F-47FD-A820-D43566595845}" presName="hierChild5" presStyleCnt="0"/>
      <dgm:spPr/>
    </dgm:pt>
    <dgm:pt modelId="{C52ACD61-C7D4-41C9-A689-5E8CA66B59D2}" type="pres">
      <dgm:prSet presAssocID="{B62220A3-35DE-4FE3-8B2C-4D946A5F2047}" presName="Name37" presStyleLbl="parChTrans1D2" presStyleIdx="8" presStyleCnt="10"/>
      <dgm:spPr/>
    </dgm:pt>
    <dgm:pt modelId="{294537F2-1DCC-4529-9B90-FF7069DD3AA6}" type="pres">
      <dgm:prSet presAssocID="{670008C6-4BEA-4486-8AFF-50B0705113BD}" presName="hierRoot2" presStyleCnt="0">
        <dgm:presLayoutVars>
          <dgm:hierBranch val="init"/>
        </dgm:presLayoutVars>
      </dgm:prSet>
      <dgm:spPr/>
    </dgm:pt>
    <dgm:pt modelId="{B1B65B87-7A69-46CA-A1EA-F8A3BF4D5164}" type="pres">
      <dgm:prSet presAssocID="{670008C6-4BEA-4486-8AFF-50B0705113BD}" presName="rootComposite" presStyleCnt="0"/>
      <dgm:spPr/>
    </dgm:pt>
    <dgm:pt modelId="{07A0EFEC-2906-4D8C-B4EE-6D2F5E3CF98A}" type="pres">
      <dgm:prSet presAssocID="{670008C6-4BEA-4486-8AFF-50B0705113BD}" presName="rootText" presStyleLbl="node2" presStyleIdx="8" presStyleCnt="10" custScaleX="54489" custScaleY="628016">
        <dgm:presLayoutVars>
          <dgm:chPref val="3"/>
        </dgm:presLayoutVars>
      </dgm:prSet>
      <dgm:spPr/>
    </dgm:pt>
    <dgm:pt modelId="{208E8C49-6130-4E39-A446-1CC3E3F860C0}" type="pres">
      <dgm:prSet presAssocID="{670008C6-4BEA-4486-8AFF-50B0705113BD}" presName="rootConnector" presStyleLbl="node2" presStyleIdx="8" presStyleCnt="10"/>
      <dgm:spPr/>
    </dgm:pt>
    <dgm:pt modelId="{13953D8E-DD05-45D8-BCFE-FA2D2362D336}" type="pres">
      <dgm:prSet presAssocID="{670008C6-4BEA-4486-8AFF-50B0705113BD}" presName="hierChild4" presStyleCnt="0"/>
      <dgm:spPr/>
    </dgm:pt>
    <dgm:pt modelId="{385E115C-4421-4D35-BD3F-88464EC5CD48}" type="pres">
      <dgm:prSet presAssocID="{670008C6-4BEA-4486-8AFF-50B0705113BD}" presName="hierChild5" presStyleCnt="0"/>
      <dgm:spPr/>
    </dgm:pt>
    <dgm:pt modelId="{C55D170A-88F7-46A0-B88C-CFD84EAAA2D5}" type="pres">
      <dgm:prSet presAssocID="{D8C8BD08-6A1E-4F00-AF17-A28D9E50A12E}" presName="Name37" presStyleLbl="parChTrans1D2" presStyleIdx="9" presStyleCnt="10"/>
      <dgm:spPr/>
    </dgm:pt>
    <dgm:pt modelId="{BC889340-3D7F-4AD5-937F-E57FCF2CF669}" type="pres">
      <dgm:prSet presAssocID="{6A73B9A5-B55F-4D80-BC37-37E4B8AA27C1}" presName="hierRoot2" presStyleCnt="0">
        <dgm:presLayoutVars>
          <dgm:hierBranch val="init"/>
        </dgm:presLayoutVars>
      </dgm:prSet>
      <dgm:spPr/>
    </dgm:pt>
    <dgm:pt modelId="{29F10E24-F2F6-4B6C-8A6F-425DAF8E86F6}" type="pres">
      <dgm:prSet presAssocID="{6A73B9A5-B55F-4D80-BC37-37E4B8AA27C1}" presName="rootComposite" presStyleCnt="0"/>
      <dgm:spPr/>
    </dgm:pt>
    <dgm:pt modelId="{6A8AA800-93CA-49DB-8E4A-66804A5115FB}" type="pres">
      <dgm:prSet presAssocID="{6A73B9A5-B55F-4D80-BC37-37E4B8AA27C1}" presName="rootText" presStyleLbl="node2" presStyleIdx="9" presStyleCnt="10" custScaleX="71054" custScaleY="868259">
        <dgm:presLayoutVars>
          <dgm:chPref val="3"/>
        </dgm:presLayoutVars>
      </dgm:prSet>
      <dgm:spPr/>
    </dgm:pt>
    <dgm:pt modelId="{B694C69D-7189-4F20-90AA-2E14A4BD5F91}" type="pres">
      <dgm:prSet presAssocID="{6A73B9A5-B55F-4D80-BC37-37E4B8AA27C1}" presName="rootConnector" presStyleLbl="node2" presStyleIdx="9" presStyleCnt="10"/>
      <dgm:spPr/>
    </dgm:pt>
    <dgm:pt modelId="{FD94E3BD-401B-40EE-B843-48F14B64832C}" type="pres">
      <dgm:prSet presAssocID="{6A73B9A5-B55F-4D80-BC37-37E4B8AA27C1}" presName="hierChild4" presStyleCnt="0"/>
      <dgm:spPr/>
    </dgm:pt>
    <dgm:pt modelId="{6516DD95-466A-42C6-BD5D-D68B06C7F59A}" type="pres">
      <dgm:prSet presAssocID="{6A73B9A5-B55F-4D80-BC37-37E4B8AA27C1}" presName="hierChild5" presStyleCnt="0"/>
      <dgm:spPr/>
    </dgm:pt>
    <dgm:pt modelId="{F6504F48-7FAF-492A-80FA-34891E759938}" type="pres">
      <dgm:prSet presAssocID="{C7C84C7A-2577-41C6-A36B-4C06A09AF831}" presName="hierChild3" presStyleCnt="0"/>
      <dgm:spPr/>
    </dgm:pt>
    <dgm:pt modelId="{FB6A4E11-DBF4-48E1-AD75-E8C79C5AAB9B}" type="pres">
      <dgm:prSet presAssocID="{75A14DFE-154F-41AD-A453-C04997EF4B43}" presName="hierRoot1" presStyleCnt="0">
        <dgm:presLayoutVars>
          <dgm:hierBranch val="init"/>
        </dgm:presLayoutVars>
      </dgm:prSet>
      <dgm:spPr/>
    </dgm:pt>
    <dgm:pt modelId="{A40CC009-32B7-42C4-80DE-EC6554D1AA56}" type="pres">
      <dgm:prSet presAssocID="{75A14DFE-154F-41AD-A453-C04997EF4B43}" presName="rootComposite1" presStyleCnt="0"/>
      <dgm:spPr/>
    </dgm:pt>
    <dgm:pt modelId="{C98F2D7C-3A9B-41AD-A4CA-3FFE0CD551B1}" type="pres">
      <dgm:prSet presAssocID="{75A14DFE-154F-41AD-A453-C04997EF4B43}" presName="rootText1" presStyleLbl="node0" presStyleIdx="1" presStyleCnt="2" custScaleX="316765" custScaleY="227627" custLinFactX="-11938" custLinFactY="100000" custLinFactNeighborX="-100000" custLinFactNeighborY="110657">
        <dgm:presLayoutVars>
          <dgm:chPref val="3"/>
        </dgm:presLayoutVars>
      </dgm:prSet>
      <dgm:spPr/>
    </dgm:pt>
    <dgm:pt modelId="{B26127BD-0AEB-4A8E-8A48-04CA93F34F7A}" type="pres">
      <dgm:prSet presAssocID="{75A14DFE-154F-41AD-A453-C04997EF4B43}" presName="rootConnector1" presStyleLbl="node1" presStyleIdx="0" presStyleCnt="0"/>
      <dgm:spPr/>
    </dgm:pt>
    <dgm:pt modelId="{7218540E-93C8-4A28-ADEF-3DB1724CC5A6}" type="pres">
      <dgm:prSet presAssocID="{75A14DFE-154F-41AD-A453-C04997EF4B43}" presName="hierChild2" presStyleCnt="0"/>
      <dgm:spPr/>
    </dgm:pt>
    <dgm:pt modelId="{9D3DDFD6-E1D8-4C50-9657-6EC94F986345}" type="pres">
      <dgm:prSet presAssocID="{75A14DFE-154F-41AD-A453-C04997EF4B43}" presName="hierChild3" presStyleCnt="0"/>
      <dgm:spPr/>
    </dgm:pt>
  </dgm:ptLst>
  <dgm:cxnLst>
    <dgm:cxn modelId="{33E6C5A0-ADD9-4412-96D4-E35AF7280159}" srcId="{C7C84C7A-2577-41C6-A36B-4C06A09AF831}" destId="{4F6C91F8-AA9F-47FD-A820-D43566595845}" srcOrd="7" destOrd="0" parTransId="{8DFAFA49-B566-4157-9184-9A9B80A2DE91}" sibTransId="{C9068D36-1EB9-4F6A-9ED1-D86715338DB4}"/>
    <dgm:cxn modelId="{8D9FF67B-DCBD-4825-92B9-A0678ACD659F}" type="presOf" srcId="{82DC9AC3-9B54-4898-9864-1AE776DEEFD9}" destId="{DF89093F-BA68-449E-A91C-6D94F434454E}" srcOrd="0" destOrd="0" presId="urn:microsoft.com/office/officeart/2005/8/layout/orgChart1"/>
    <dgm:cxn modelId="{B1D90D02-25D7-4A2F-A72E-95D7F50794C3}" srcId="{C7C84C7A-2577-41C6-A36B-4C06A09AF831}" destId="{670008C6-4BEA-4486-8AFF-50B0705113BD}" srcOrd="8" destOrd="0" parTransId="{B62220A3-35DE-4FE3-8B2C-4D946A5F2047}" sibTransId="{09E1BDA9-4DDA-4848-B45B-74D652887201}"/>
    <dgm:cxn modelId="{EC900BD1-C292-4CCB-9404-07369A4D656D}" type="presOf" srcId="{B62220A3-35DE-4FE3-8B2C-4D946A5F2047}" destId="{C52ACD61-C7D4-41C9-A689-5E8CA66B59D2}" srcOrd="0" destOrd="0" presId="urn:microsoft.com/office/officeart/2005/8/layout/orgChart1"/>
    <dgm:cxn modelId="{1DEB06E8-8685-4265-92B9-368598BB853A}" type="presOf" srcId="{6A73B9A5-B55F-4D80-BC37-37E4B8AA27C1}" destId="{B694C69D-7189-4F20-90AA-2E14A4BD5F91}" srcOrd="1" destOrd="0" presId="urn:microsoft.com/office/officeart/2005/8/layout/orgChart1"/>
    <dgm:cxn modelId="{34C11B4D-419D-40D8-A999-14790EBDBA14}" srcId="{C7C84C7A-2577-41C6-A36B-4C06A09AF831}" destId="{35123EB5-BA9B-4221-AFA5-491CA31A733F}" srcOrd="6" destOrd="0" parTransId="{76785DEB-1CC4-4DE7-9337-1841EE020C47}" sibTransId="{483ECCB3-6A2C-4A95-BE8D-C44B2014BCCA}"/>
    <dgm:cxn modelId="{6B98B2EC-7D64-4370-ACAA-21F2E6664534}" type="presOf" srcId="{81AD30F1-2F9C-4B37-8EA2-13083B7BECBB}" destId="{07F10088-AAD3-418E-93F0-B654B0663F6C}" srcOrd="0" destOrd="0" presId="urn:microsoft.com/office/officeart/2005/8/layout/orgChart1"/>
    <dgm:cxn modelId="{B5CB8BA7-A341-45EA-B5B8-101ECA37EB83}" srcId="{C7C84C7A-2577-41C6-A36B-4C06A09AF831}" destId="{82DC9AC3-9B54-4898-9864-1AE776DEEFD9}" srcOrd="3" destOrd="0" parTransId="{793D5656-DFC5-4B9D-A5DC-E1854C86D969}" sibTransId="{AF638EE3-626F-4977-A054-02D52C735A2B}"/>
    <dgm:cxn modelId="{20B848B1-AA28-46E1-95E1-61AAF3BDB6E4}" srcId="{C7C84C7A-2577-41C6-A36B-4C06A09AF831}" destId="{2CAD336A-DA76-4993-A448-E0C9C2650C24}" srcOrd="2" destOrd="0" parTransId="{BB18E82A-FDCA-4440-8F12-FB8093EFE615}" sibTransId="{DE71B033-724B-48C7-9370-1FF9FAA4ECE9}"/>
    <dgm:cxn modelId="{33E89391-83B8-4D6A-8908-589E62A23D4F}" type="presOf" srcId="{2CAD336A-DA76-4993-A448-E0C9C2650C24}" destId="{55833AB5-DF38-47F3-8281-0A93120C314B}" srcOrd="1" destOrd="0" presId="urn:microsoft.com/office/officeart/2005/8/layout/orgChart1"/>
    <dgm:cxn modelId="{7AC35324-F87D-4860-925F-2490CC902EAF}" type="presOf" srcId="{6A73B9A5-B55F-4D80-BC37-37E4B8AA27C1}" destId="{6A8AA800-93CA-49DB-8E4A-66804A5115FB}" srcOrd="0" destOrd="0" presId="urn:microsoft.com/office/officeart/2005/8/layout/orgChart1"/>
    <dgm:cxn modelId="{A39EFC25-4E3D-4B22-9C98-AB7D043EBDFE}" srcId="{3F233EFD-A4DF-4790-82DD-29B82D25B57E}" destId="{C7C84C7A-2577-41C6-A36B-4C06A09AF831}" srcOrd="0" destOrd="0" parTransId="{752BEE89-6B2B-4E2C-AA67-EF9E69DE3F7E}" sibTransId="{BFAC1F30-B6DD-437C-92C3-975A2E5BECDE}"/>
    <dgm:cxn modelId="{D2A1F8F5-0F71-40EC-9417-AAEE333D7F09}" type="presOf" srcId="{8DFAFA49-B566-4157-9184-9A9B80A2DE91}" destId="{8D1C05F5-E143-450E-BF53-5DC945A196A1}" srcOrd="0" destOrd="0" presId="urn:microsoft.com/office/officeart/2005/8/layout/orgChart1"/>
    <dgm:cxn modelId="{0F8A6374-207E-4BFA-B3A7-61296ADD60D2}" type="presOf" srcId="{35123EB5-BA9B-4221-AFA5-491CA31A733F}" destId="{AF1A3B87-D2D7-49D2-A45E-70A17BED3259}" srcOrd="1" destOrd="0" presId="urn:microsoft.com/office/officeart/2005/8/layout/orgChart1"/>
    <dgm:cxn modelId="{6FC6DCCD-2CD8-4339-902A-39A6F8A08368}" srcId="{C7C84C7A-2577-41C6-A36B-4C06A09AF831}" destId="{6A73B9A5-B55F-4D80-BC37-37E4B8AA27C1}" srcOrd="9" destOrd="0" parTransId="{D8C8BD08-6A1E-4F00-AF17-A28D9E50A12E}" sibTransId="{93A9DF9B-29B5-4830-A987-DC52C3C762F0}"/>
    <dgm:cxn modelId="{E0BA3C62-BB8D-4024-AE35-C09EAA54B04E}" type="presOf" srcId="{75A14DFE-154F-41AD-A453-C04997EF4B43}" destId="{C98F2D7C-3A9B-41AD-A4CA-3FFE0CD551B1}" srcOrd="0" destOrd="0" presId="urn:microsoft.com/office/officeart/2005/8/layout/orgChart1"/>
    <dgm:cxn modelId="{CED5E450-20CC-40DD-AF96-3E9408FE74FB}" type="presOf" srcId="{C7C84C7A-2577-41C6-A36B-4C06A09AF831}" destId="{1A23DF49-10A0-48E2-9683-205C6F825359}" srcOrd="1" destOrd="0" presId="urn:microsoft.com/office/officeart/2005/8/layout/orgChart1"/>
    <dgm:cxn modelId="{A7EC7016-914A-46AC-8E8A-4950C399C916}" srcId="{3F233EFD-A4DF-4790-82DD-29B82D25B57E}" destId="{75A14DFE-154F-41AD-A453-C04997EF4B43}" srcOrd="1" destOrd="0" parTransId="{26491ECB-174A-47D7-864F-AE6BAB4C54B0}" sibTransId="{7E9242D3-8B9F-4919-BD47-1A3E7A641E95}"/>
    <dgm:cxn modelId="{4F34F258-012A-4FA8-832C-D58E10F0920C}" srcId="{C7C84C7A-2577-41C6-A36B-4C06A09AF831}" destId="{E569ED94-D541-4AF7-AAF8-02DD0D87015A}" srcOrd="1" destOrd="0" parTransId="{F965259E-4881-4B19-B32D-7968137F7A46}" sibTransId="{E4619376-1E97-4E4F-AF77-4BDEA0C03239}"/>
    <dgm:cxn modelId="{E7D5AFFC-F0AB-403F-BE18-1CB053846AFB}" type="presOf" srcId="{ADD03F4F-4690-44C1-A205-3D73A568364B}" destId="{D2039D42-0B2F-423E-BAE1-E952B928EE0F}" srcOrd="1" destOrd="0" presId="urn:microsoft.com/office/officeart/2005/8/layout/orgChart1"/>
    <dgm:cxn modelId="{0A640B54-509A-4FE6-9039-C672D58BE1ED}" type="presOf" srcId="{843955F3-7B6B-425C-92DE-DCEADF8AD76A}" destId="{0F503765-3932-4E55-AF84-48B28B36518B}" srcOrd="0" destOrd="0" presId="urn:microsoft.com/office/officeart/2005/8/layout/orgChart1"/>
    <dgm:cxn modelId="{941FBE0E-60E1-4D83-AAE4-7E1C00A5F442}" type="presOf" srcId="{E569ED94-D541-4AF7-AAF8-02DD0D87015A}" destId="{4E2A353B-770B-4FF4-9EB3-CA513D382C18}" srcOrd="0" destOrd="0" presId="urn:microsoft.com/office/officeart/2005/8/layout/orgChart1"/>
    <dgm:cxn modelId="{2E859065-7141-4561-8C99-EAA8BEA1DC9B}" type="presOf" srcId="{4F6C91F8-AA9F-47FD-A820-D43566595845}" destId="{61D21083-8BA6-4F2E-B17F-08CAC8F556D5}" srcOrd="0" destOrd="0" presId="urn:microsoft.com/office/officeart/2005/8/layout/orgChart1"/>
    <dgm:cxn modelId="{8C6DA7BF-AD44-4533-82BF-BADA21745FA9}" type="presOf" srcId="{4D3A732C-AEBF-4F34-A6E1-380FEBFC54E2}" destId="{1E103B7E-5E53-41E4-B641-2BA985DA5B63}" srcOrd="0" destOrd="0" presId="urn:microsoft.com/office/officeart/2005/8/layout/orgChart1"/>
    <dgm:cxn modelId="{9E04F9F4-A060-4AA7-B868-A078541712DB}" type="presOf" srcId="{D8C8BD08-6A1E-4F00-AF17-A28D9E50A12E}" destId="{C55D170A-88F7-46A0-B88C-CFD84EAAA2D5}" srcOrd="0" destOrd="0" presId="urn:microsoft.com/office/officeart/2005/8/layout/orgChart1"/>
    <dgm:cxn modelId="{DC9C3B4E-10B8-4C4A-8C0B-8B904CB6978F}" type="presOf" srcId="{ADD03F4F-4690-44C1-A205-3D73A568364B}" destId="{2E08628C-4DC4-467E-91D6-B4EE2FF98A84}" srcOrd="0" destOrd="0" presId="urn:microsoft.com/office/officeart/2005/8/layout/orgChart1"/>
    <dgm:cxn modelId="{8046CB49-24E0-42F8-B910-D9F88CF7E588}" type="presOf" srcId="{35123EB5-BA9B-4221-AFA5-491CA31A733F}" destId="{CBDF8162-5CE3-4E0A-9BD1-22BA8E5ACBB4}" srcOrd="0" destOrd="0" presId="urn:microsoft.com/office/officeart/2005/8/layout/orgChart1"/>
    <dgm:cxn modelId="{421D0EFE-2081-4480-A5C1-7B8059CCB32E}" srcId="{C7C84C7A-2577-41C6-A36B-4C06A09AF831}" destId="{3AFC5A51-667B-4C0B-A151-02600C2EB75F}" srcOrd="4" destOrd="0" parTransId="{843955F3-7B6B-425C-92DE-DCEADF8AD76A}" sibTransId="{0CB870CA-CDC3-47FF-AEDA-4FD9E2A21A7E}"/>
    <dgm:cxn modelId="{B957A8D3-D6F3-410E-8BEF-DA0D165391E4}" type="presOf" srcId="{E569ED94-D541-4AF7-AAF8-02DD0D87015A}" destId="{DCD4F993-0254-433A-91C0-3F6A0D870032}" srcOrd="1" destOrd="0" presId="urn:microsoft.com/office/officeart/2005/8/layout/orgChart1"/>
    <dgm:cxn modelId="{804FB607-0B5B-4562-B52A-938D92F491D5}" type="presOf" srcId="{BB18E82A-FDCA-4440-8F12-FB8093EFE615}" destId="{5E6CA7D4-6131-42BC-AB05-57268D660B13}" srcOrd="0" destOrd="0" presId="urn:microsoft.com/office/officeart/2005/8/layout/orgChart1"/>
    <dgm:cxn modelId="{3AEE1105-A98E-4A4E-B950-CF10DB3C5593}" type="presOf" srcId="{C7C84C7A-2577-41C6-A36B-4C06A09AF831}" destId="{1D33DF62-F66B-46A8-80AF-7B3555E1A02B}" srcOrd="0" destOrd="0" presId="urn:microsoft.com/office/officeart/2005/8/layout/orgChart1"/>
    <dgm:cxn modelId="{6076C988-3987-4FD1-A56F-4863B4D0E1FE}" srcId="{C7C84C7A-2577-41C6-A36B-4C06A09AF831}" destId="{81AD30F1-2F9C-4B37-8EA2-13083B7BECBB}" srcOrd="0" destOrd="0" parTransId="{4D3A732C-AEBF-4F34-A6E1-380FEBFC54E2}" sibTransId="{0525DC04-DB05-4596-9145-B57FA673A8BB}"/>
    <dgm:cxn modelId="{1634D1B2-E3C4-4764-9FEC-1DFB3A9E827B}" type="presOf" srcId="{81AD30F1-2F9C-4B37-8EA2-13083B7BECBB}" destId="{DE69DF3A-32D4-4CB0-A4D6-816A725A647E}" srcOrd="1" destOrd="0" presId="urn:microsoft.com/office/officeart/2005/8/layout/orgChart1"/>
    <dgm:cxn modelId="{59C6ED5D-0E74-43C6-BEC2-144859BAB599}" type="presOf" srcId="{F965259E-4881-4B19-B32D-7968137F7A46}" destId="{F3751242-05B4-4E55-9CD6-33E2E5FB26A8}" srcOrd="0" destOrd="0" presId="urn:microsoft.com/office/officeart/2005/8/layout/orgChart1"/>
    <dgm:cxn modelId="{8D7FCCB4-F220-4D22-AF8E-A873E0377ABD}" type="presOf" srcId="{3AFC5A51-667B-4C0B-A151-02600C2EB75F}" destId="{447EB3C0-2A7C-472F-A3E2-3F2AC7B16097}" srcOrd="1" destOrd="0" presId="urn:microsoft.com/office/officeart/2005/8/layout/orgChart1"/>
    <dgm:cxn modelId="{1264721E-0EBB-4797-9FB3-BFFC3EE1D335}" type="presOf" srcId="{76785DEB-1CC4-4DE7-9337-1841EE020C47}" destId="{31DB5FA4-E2EC-41B1-8053-A5569AFA4D90}" srcOrd="0" destOrd="0" presId="urn:microsoft.com/office/officeart/2005/8/layout/orgChart1"/>
    <dgm:cxn modelId="{DC2C38CE-39EF-4404-B9EF-B06A7273220C}" type="presOf" srcId="{75A14DFE-154F-41AD-A453-C04997EF4B43}" destId="{B26127BD-0AEB-4A8E-8A48-04CA93F34F7A}" srcOrd="1" destOrd="0" presId="urn:microsoft.com/office/officeart/2005/8/layout/orgChart1"/>
    <dgm:cxn modelId="{B4FF8ED4-006E-4D83-A42F-EC288FFF4551}" type="presOf" srcId="{793D5656-DFC5-4B9D-A5DC-E1854C86D969}" destId="{D4DC9A77-5250-45E0-A471-03B702FE1A65}" srcOrd="0" destOrd="0" presId="urn:microsoft.com/office/officeart/2005/8/layout/orgChart1"/>
    <dgm:cxn modelId="{3FD810BD-4D80-4D19-9E14-D6977E5E4972}" srcId="{C7C84C7A-2577-41C6-A36B-4C06A09AF831}" destId="{ADD03F4F-4690-44C1-A205-3D73A568364B}" srcOrd="5" destOrd="0" parTransId="{7D471AA1-8CD0-42B4-8A8C-4651E8374134}" sibTransId="{FF6855FA-91A5-447F-8166-2FAC8591A363}"/>
    <dgm:cxn modelId="{B5D279BB-63CA-4324-8894-59DEF8A65B61}" type="presOf" srcId="{3F233EFD-A4DF-4790-82DD-29B82D25B57E}" destId="{25E57D40-9050-4808-9FE3-938897E6DC1E}" srcOrd="0" destOrd="0" presId="urn:microsoft.com/office/officeart/2005/8/layout/orgChart1"/>
    <dgm:cxn modelId="{56649956-E07F-4FAE-AAB9-A77AD76D2164}" type="presOf" srcId="{4F6C91F8-AA9F-47FD-A820-D43566595845}" destId="{40C6F2EC-34DF-4BD4-BB26-CE20436218A2}" srcOrd="1" destOrd="0" presId="urn:microsoft.com/office/officeart/2005/8/layout/orgChart1"/>
    <dgm:cxn modelId="{7A3362D5-34B2-43D6-BAF1-15488877CA4C}" type="presOf" srcId="{670008C6-4BEA-4486-8AFF-50B0705113BD}" destId="{07A0EFEC-2906-4D8C-B4EE-6D2F5E3CF98A}" srcOrd="0" destOrd="0" presId="urn:microsoft.com/office/officeart/2005/8/layout/orgChart1"/>
    <dgm:cxn modelId="{0CF56734-9B14-4902-BC6D-DEE44C066A12}" type="presOf" srcId="{7D471AA1-8CD0-42B4-8A8C-4651E8374134}" destId="{31DE97FE-3A99-4EED-A221-5250C5D92A12}" srcOrd="0" destOrd="0" presId="urn:microsoft.com/office/officeart/2005/8/layout/orgChart1"/>
    <dgm:cxn modelId="{466DD632-E07A-4E84-A4D0-A2AAFB3767EB}" type="presOf" srcId="{670008C6-4BEA-4486-8AFF-50B0705113BD}" destId="{208E8C49-6130-4E39-A446-1CC3E3F860C0}" srcOrd="1" destOrd="0" presId="urn:microsoft.com/office/officeart/2005/8/layout/orgChart1"/>
    <dgm:cxn modelId="{619C7F63-23E9-4C30-A163-422C56220744}" type="presOf" srcId="{3AFC5A51-667B-4C0B-A151-02600C2EB75F}" destId="{777F34C5-A41C-4E2C-8A47-89817058217C}" srcOrd="0" destOrd="0" presId="urn:microsoft.com/office/officeart/2005/8/layout/orgChart1"/>
    <dgm:cxn modelId="{3B6566F5-E278-423D-B76D-DBC299C786DD}" type="presOf" srcId="{82DC9AC3-9B54-4898-9864-1AE776DEEFD9}" destId="{D210E7B4-877F-4D2C-A394-AD1DA4AFE575}" srcOrd="1" destOrd="0" presId="urn:microsoft.com/office/officeart/2005/8/layout/orgChart1"/>
    <dgm:cxn modelId="{52CBCF2C-BA49-483E-9632-201308D75BAA}" type="presOf" srcId="{2CAD336A-DA76-4993-A448-E0C9C2650C24}" destId="{C7F14417-9732-4DEA-BC0E-B6209A2192D9}" srcOrd="0" destOrd="0" presId="urn:microsoft.com/office/officeart/2005/8/layout/orgChart1"/>
    <dgm:cxn modelId="{F7327081-18FF-43BF-8C1C-908DDD081563}" type="presParOf" srcId="{25E57D40-9050-4808-9FE3-938897E6DC1E}" destId="{6E3164D7-2F9A-49F2-89BF-CDF34A2B05C4}" srcOrd="0" destOrd="0" presId="urn:microsoft.com/office/officeart/2005/8/layout/orgChart1"/>
    <dgm:cxn modelId="{5DBCCF51-57D1-42CF-9400-638C31B70269}" type="presParOf" srcId="{6E3164D7-2F9A-49F2-89BF-CDF34A2B05C4}" destId="{D97BBC8A-FCF1-4307-8EB0-97DBEE68ABAD}" srcOrd="0" destOrd="0" presId="urn:microsoft.com/office/officeart/2005/8/layout/orgChart1"/>
    <dgm:cxn modelId="{B3A6AB26-5B0B-42A6-A9E7-4DC6959BDB9B}" type="presParOf" srcId="{D97BBC8A-FCF1-4307-8EB0-97DBEE68ABAD}" destId="{1D33DF62-F66B-46A8-80AF-7B3555E1A02B}" srcOrd="0" destOrd="0" presId="urn:microsoft.com/office/officeart/2005/8/layout/orgChart1"/>
    <dgm:cxn modelId="{12E581E9-87FB-4A2F-AA26-CC5D2A9E0D5C}" type="presParOf" srcId="{D97BBC8A-FCF1-4307-8EB0-97DBEE68ABAD}" destId="{1A23DF49-10A0-48E2-9683-205C6F825359}" srcOrd="1" destOrd="0" presId="urn:microsoft.com/office/officeart/2005/8/layout/orgChart1"/>
    <dgm:cxn modelId="{2BB87248-8B78-4A4A-B706-E4739CA3CBB3}" type="presParOf" srcId="{6E3164D7-2F9A-49F2-89BF-CDF34A2B05C4}" destId="{B037C06F-CF90-4F17-8928-8A244BA275CE}" srcOrd="1" destOrd="0" presId="urn:microsoft.com/office/officeart/2005/8/layout/orgChart1"/>
    <dgm:cxn modelId="{4281A7D1-F5FD-419C-9811-51AA679E5DA6}" type="presParOf" srcId="{B037C06F-CF90-4F17-8928-8A244BA275CE}" destId="{1E103B7E-5E53-41E4-B641-2BA985DA5B63}" srcOrd="0" destOrd="0" presId="urn:microsoft.com/office/officeart/2005/8/layout/orgChart1"/>
    <dgm:cxn modelId="{CA792F02-1EED-4193-ABA2-D0AF2FC32FFB}" type="presParOf" srcId="{B037C06F-CF90-4F17-8928-8A244BA275CE}" destId="{4D1A7A3B-1892-4D10-8199-B3CE4ECE0A46}" srcOrd="1" destOrd="0" presId="urn:microsoft.com/office/officeart/2005/8/layout/orgChart1"/>
    <dgm:cxn modelId="{E21700C3-1631-4CE9-BD9B-405589791C2E}" type="presParOf" srcId="{4D1A7A3B-1892-4D10-8199-B3CE4ECE0A46}" destId="{BF980E96-6850-407C-B265-4B964EA9FF99}" srcOrd="0" destOrd="0" presId="urn:microsoft.com/office/officeart/2005/8/layout/orgChart1"/>
    <dgm:cxn modelId="{7EFCEE52-2840-4112-B260-D6093ED338EF}" type="presParOf" srcId="{BF980E96-6850-407C-B265-4B964EA9FF99}" destId="{07F10088-AAD3-418E-93F0-B654B0663F6C}" srcOrd="0" destOrd="0" presId="urn:microsoft.com/office/officeart/2005/8/layout/orgChart1"/>
    <dgm:cxn modelId="{580FA617-4156-4A86-9603-DB7CA38AD13C}" type="presParOf" srcId="{BF980E96-6850-407C-B265-4B964EA9FF99}" destId="{DE69DF3A-32D4-4CB0-A4D6-816A725A647E}" srcOrd="1" destOrd="0" presId="urn:microsoft.com/office/officeart/2005/8/layout/orgChart1"/>
    <dgm:cxn modelId="{731CDF6E-2C5F-4C3F-9317-7BCE806B6AE6}" type="presParOf" srcId="{4D1A7A3B-1892-4D10-8199-B3CE4ECE0A46}" destId="{66C4B9EB-2C6F-44B8-9BD0-FC822F731563}" srcOrd="1" destOrd="0" presId="urn:microsoft.com/office/officeart/2005/8/layout/orgChart1"/>
    <dgm:cxn modelId="{A720894E-6A0A-4843-A53B-288F8F5F0857}" type="presParOf" srcId="{4D1A7A3B-1892-4D10-8199-B3CE4ECE0A46}" destId="{FD00B843-9E7A-4871-9889-D458CCA29551}" srcOrd="2" destOrd="0" presId="urn:microsoft.com/office/officeart/2005/8/layout/orgChart1"/>
    <dgm:cxn modelId="{3307F34E-ABB7-4CD5-8B4A-65D0B528C62E}" type="presParOf" srcId="{B037C06F-CF90-4F17-8928-8A244BA275CE}" destId="{F3751242-05B4-4E55-9CD6-33E2E5FB26A8}" srcOrd="2" destOrd="0" presId="urn:microsoft.com/office/officeart/2005/8/layout/orgChart1"/>
    <dgm:cxn modelId="{B15888CC-8FA4-4240-9D4F-AAA9B7398007}" type="presParOf" srcId="{B037C06F-CF90-4F17-8928-8A244BA275CE}" destId="{983D1E5E-688A-46FD-979A-280BADD8A2F1}" srcOrd="3" destOrd="0" presId="urn:microsoft.com/office/officeart/2005/8/layout/orgChart1"/>
    <dgm:cxn modelId="{C3074DC1-4483-47D7-9F9C-3986422034AB}" type="presParOf" srcId="{983D1E5E-688A-46FD-979A-280BADD8A2F1}" destId="{A5C1C11D-8BCB-4CD3-B66A-025FCA7E4AE7}" srcOrd="0" destOrd="0" presId="urn:microsoft.com/office/officeart/2005/8/layout/orgChart1"/>
    <dgm:cxn modelId="{9D0C148D-198F-4A56-9D28-2C7071A79138}" type="presParOf" srcId="{A5C1C11D-8BCB-4CD3-B66A-025FCA7E4AE7}" destId="{4E2A353B-770B-4FF4-9EB3-CA513D382C18}" srcOrd="0" destOrd="0" presId="urn:microsoft.com/office/officeart/2005/8/layout/orgChart1"/>
    <dgm:cxn modelId="{6ADC19E8-D2AF-44BD-AF38-75AAED2724F4}" type="presParOf" srcId="{A5C1C11D-8BCB-4CD3-B66A-025FCA7E4AE7}" destId="{DCD4F993-0254-433A-91C0-3F6A0D870032}" srcOrd="1" destOrd="0" presId="urn:microsoft.com/office/officeart/2005/8/layout/orgChart1"/>
    <dgm:cxn modelId="{5209C295-4E0B-4ED2-AFC7-F991D222C3E7}" type="presParOf" srcId="{983D1E5E-688A-46FD-979A-280BADD8A2F1}" destId="{D156946B-D2AD-4BD2-BD46-B117A3870A8C}" srcOrd="1" destOrd="0" presId="urn:microsoft.com/office/officeart/2005/8/layout/orgChart1"/>
    <dgm:cxn modelId="{E3853053-8C29-4071-B16B-8EAFE5CE9238}" type="presParOf" srcId="{983D1E5E-688A-46FD-979A-280BADD8A2F1}" destId="{35BB94CA-B7DF-4B88-971A-0EDBD3400121}" srcOrd="2" destOrd="0" presId="urn:microsoft.com/office/officeart/2005/8/layout/orgChart1"/>
    <dgm:cxn modelId="{34DB0186-8333-4156-AD25-CED00F6CAC32}" type="presParOf" srcId="{B037C06F-CF90-4F17-8928-8A244BA275CE}" destId="{5E6CA7D4-6131-42BC-AB05-57268D660B13}" srcOrd="4" destOrd="0" presId="urn:microsoft.com/office/officeart/2005/8/layout/orgChart1"/>
    <dgm:cxn modelId="{EC5AB8B9-1BCD-444A-8CBD-5E7759E46C07}" type="presParOf" srcId="{B037C06F-CF90-4F17-8928-8A244BA275CE}" destId="{43EB8B37-1787-47E5-8E36-2EDA10AF0750}" srcOrd="5" destOrd="0" presId="urn:microsoft.com/office/officeart/2005/8/layout/orgChart1"/>
    <dgm:cxn modelId="{D9592BB6-FFAB-48DD-955D-101244FEA7EB}" type="presParOf" srcId="{43EB8B37-1787-47E5-8E36-2EDA10AF0750}" destId="{8B928522-1BE0-4B0A-837B-EE35191C0073}" srcOrd="0" destOrd="0" presId="urn:microsoft.com/office/officeart/2005/8/layout/orgChart1"/>
    <dgm:cxn modelId="{D550A092-5460-4A37-8AA7-CF750206CE9E}" type="presParOf" srcId="{8B928522-1BE0-4B0A-837B-EE35191C0073}" destId="{C7F14417-9732-4DEA-BC0E-B6209A2192D9}" srcOrd="0" destOrd="0" presId="urn:microsoft.com/office/officeart/2005/8/layout/orgChart1"/>
    <dgm:cxn modelId="{3EC62AE8-29DD-494C-A51A-B05EA90DB10E}" type="presParOf" srcId="{8B928522-1BE0-4B0A-837B-EE35191C0073}" destId="{55833AB5-DF38-47F3-8281-0A93120C314B}" srcOrd="1" destOrd="0" presId="urn:microsoft.com/office/officeart/2005/8/layout/orgChart1"/>
    <dgm:cxn modelId="{C6330168-C2A2-4ED2-BAD0-62651580E8C2}" type="presParOf" srcId="{43EB8B37-1787-47E5-8E36-2EDA10AF0750}" destId="{E39AF2C1-01A7-45A7-B03D-EF9E18C92B55}" srcOrd="1" destOrd="0" presId="urn:microsoft.com/office/officeart/2005/8/layout/orgChart1"/>
    <dgm:cxn modelId="{E2A36E98-5AB5-4EA9-BC61-9A95FD5937D0}" type="presParOf" srcId="{43EB8B37-1787-47E5-8E36-2EDA10AF0750}" destId="{98240263-AC2E-4D91-A56A-97582B2215B8}" srcOrd="2" destOrd="0" presId="urn:microsoft.com/office/officeart/2005/8/layout/orgChart1"/>
    <dgm:cxn modelId="{33F48483-573A-4DA2-A186-B12D196A4AB7}" type="presParOf" srcId="{B037C06F-CF90-4F17-8928-8A244BA275CE}" destId="{D4DC9A77-5250-45E0-A471-03B702FE1A65}" srcOrd="6" destOrd="0" presId="urn:microsoft.com/office/officeart/2005/8/layout/orgChart1"/>
    <dgm:cxn modelId="{FA4ADD2F-BE37-45F1-B464-AFD544E2CDBD}" type="presParOf" srcId="{B037C06F-CF90-4F17-8928-8A244BA275CE}" destId="{2D8A6E7C-2A1C-4937-B03C-54B350DD2A0E}" srcOrd="7" destOrd="0" presId="urn:microsoft.com/office/officeart/2005/8/layout/orgChart1"/>
    <dgm:cxn modelId="{312268E3-ACB9-4E28-B8F9-7E80505E1847}" type="presParOf" srcId="{2D8A6E7C-2A1C-4937-B03C-54B350DD2A0E}" destId="{767E36E2-2F7C-460D-912E-22B1989B754D}" srcOrd="0" destOrd="0" presId="urn:microsoft.com/office/officeart/2005/8/layout/orgChart1"/>
    <dgm:cxn modelId="{3ED2D23D-BF55-49D7-8B93-84E8DF8ECE45}" type="presParOf" srcId="{767E36E2-2F7C-460D-912E-22B1989B754D}" destId="{DF89093F-BA68-449E-A91C-6D94F434454E}" srcOrd="0" destOrd="0" presId="urn:microsoft.com/office/officeart/2005/8/layout/orgChart1"/>
    <dgm:cxn modelId="{D87C1875-82DA-44BF-878D-4F19F6BFF039}" type="presParOf" srcId="{767E36E2-2F7C-460D-912E-22B1989B754D}" destId="{D210E7B4-877F-4D2C-A394-AD1DA4AFE575}" srcOrd="1" destOrd="0" presId="urn:microsoft.com/office/officeart/2005/8/layout/orgChart1"/>
    <dgm:cxn modelId="{42BBC209-A865-4E5A-9DDA-9DF7402107DB}" type="presParOf" srcId="{2D8A6E7C-2A1C-4937-B03C-54B350DD2A0E}" destId="{B63CCEE2-AC4B-48D7-AEC8-CEA10138E310}" srcOrd="1" destOrd="0" presId="urn:microsoft.com/office/officeart/2005/8/layout/orgChart1"/>
    <dgm:cxn modelId="{73991786-C773-4E85-A9FC-C94E16EE1213}" type="presParOf" srcId="{2D8A6E7C-2A1C-4937-B03C-54B350DD2A0E}" destId="{150BF3CF-53C0-4DBC-AB36-DE9F041DD2AF}" srcOrd="2" destOrd="0" presId="urn:microsoft.com/office/officeart/2005/8/layout/orgChart1"/>
    <dgm:cxn modelId="{2E3DD351-756F-4706-B015-E6ED7D05A119}" type="presParOf" srcId="{B037C06F-CF90-4F17-8928-8A244BA275CE}" destId="{0F503765-3932-4E55-AF84-48B28B36518B}" srcOrd="8" destOrd="0" presId="urn:microsoft.com/office/officeart/2005/8/layout/orgChart1"/>
    <dgm:cxn modelId="{7EAAD58F-3FF8-4804-875B-15C71812D905}" type="presParOf" srcId="{B037C06F-CF90-4F17-8928-8A244BA275CE}" destId="{9CF6577D-C8C1-4545-865F-849F361BEFCC}" srcOrd="9" destOrd="0" presId="urn:microsoft.com/office/officeart/2005/8/layout/orgChart1"/>
    <dgm:cxn modelId="{0380D8D2-67EF-4515-9590-27DC9D93FD9E}" type="presParOf" srcId="{9CF6577D-C8C1-4545-865F-849F361BEFCC}" destId="{39074C02-48F7-4691-9437-279B40E94EBF}" srcOrd="0" destOrd="0" presId="urn:microsoft.com/office/officeart/2005/8/layout/orgChart1"/>
    <dgm:cxn modelId="{473AD0DB-404D-4CAA-9FC2-0C1C7D50340B}" type="presParOf" srcId="{39074C02-48F7-4691-9437-279B40E94EBF}" destId="{777F34C5-A41C-4E2C-8A47-89817058217C}" srcOrd="0" destOrd="0" presId="urn:microsoft.com/office/officeart/2005/8/layout/orgChart1"/>
    <dgm:cxn modelId="{69B0EE7F-691A-4F5C-AC24-BE09D4FCA1EA}" type="presParOf" srcId="{39074C02-48F7-4691-9437-279B40E94EBF}" destId="{447EB3C0-2A7C-472F-A3E2-3F2AC7B16097}" srcOrd="1" destOrd="0" presId="urn:microsoft.com/office/officeart/2005/8/layout/orgChart1"/>
    <dgm:cxn modelId="{1F2CF539-85AD-4637-888C-B3804E9A1FB6}" type="presParOf" srcId="{9CF6577D-C8C1-4545-865F-849F361BEFCC}" destId="{EC61975E-1951-4266-B696-4670F981814F}" srcOrd="1" destOrd="0" presId="urn:microsoft.com/office/officeart/2005/8/layout/orgChart1"/>
    <dgm:cxn modelId="{6A399DF2-7DAA-4CD3-A094-E82D733C0A4B}" type="presParOf" srcId="{9CF6577D-C8C1-4545-865F-849F361BEFCC}" destId="{6D778340-4BDD-4BBA-B412-E8258247D030}" srcOrd="2" destOrd="0" presId="urn:microsoft.com/office/officeart/2005/8/layout/orgChart1"/>
    <dgm:cxn modelId="{051C4760-AF3A-479A-B0D4-A2428A6BF198}" type="presParOf" srcId="{B037C06F-CF90-4F17-8928-8A244BA275CE}" destId="{31DE97FE-3A99-4EED-A221-5250C5D92A12}" srcOrd="10" destOrd="0" presId="urn:microsoft.com/office/officeart/2005/8/layout/orgChart1"/>
    <dgm:cxn modelId="{E6D87862-531E-4BCA-873F-47076A18DC8F}" type="presParOf" srcId="{B037C06F-CF90-4F17-8928-8A244BA275CE}" destId="{73F5ED17-CDEB-4AB2-8A61-C62955B2D1AD}" srcOrd="11" destOrd="0" presId="urn:microsoft.com/office/officeart/2005/8/layout/orgChart1"/>
    <dgm:cxn modelId="{DCA635D1-68F8-4419-8812-BFF3F8B36C3D}" type="presParOf" srcId="{73F5ED17-CDEB-4AB2-8A61-C62955B2D1AD}" destId="{81ABC68F-A867-439B-A5E2-8C33B20B57F6}" srcOrd="0" destOrd="0" presId="urn:microsoft.com/office/officeart/2005/8/layout/orgChart1"/>
    <dgm:cxn modelId="{2CD122C8-87E2-4159-8944-59617F3EACCA}" type="presParOf" srcId="{81ABC68F-A867-439B-A5E2-8C33B20B57F6}" destId="{2E08628C-4DC4-467E-91D6-B4EE2FF98A84}" srcOrd="0" destOrd="0" presId="urn:microsoft.com/office/officeart/2005/8/layout/orgChart1"/>
    <dgm:cxn modelId="{A5C327DB-BD7B-45F7-A86B-063AC847733A}" type="presParOf" srcId="{81ABC68F-A867-439B-A5E2-8C33B20B57F6}" destId="{D2039D42-0B2F-423E-BAE1-E952B928EE0F}" srcOrd="1" destOrd="0" presId="urn:microsoft.com/office/officeart/2005/8/layout/orgChart1"/>
    <dgm:cxn modelId="{54DD1325-E2D4-4854-A24E-1E7F90A85843}" type="presParOf" srcId="{73F5ED17-CDEB-4AB2-8A61-C62955B2D1AD}" destId="{6E9AF5C6-359D-41F5-9C1B-1D3A47B63080}" srcOrd="1" destOrd="0" presId="urn:microsoft.com/office/officeart/2005/8/layout/orgChart1"/>
    <dgm:cxn modelId="{1C657B4C-4BAA-44E0-9501-C7523E6C0826}" type="presParOf" srcId="{73F5ED17-CDEB-4AB2-8A61-C62955B2D1AD}" destId="{809EB949-ECD9-490C-BE05-F0B78BD5FD40}" srcOrd="2" destOrd="0" presId="urn:microsoft.com/office/officeart/2005/8/layout/orgChart1"/>
    <dgm:cxn modelId="{0DD84E45-32A4-47FE-8249-82895B5BC9F5}" type="presParOf" srcId="{B037C06F-CF90-4F17-8928-8A244BA275CE}" destId="{31DB5FA4-E2EC-41B1-8053-A5569AFA4D90}" srcOrd="12" destOrd="0" presId="urn:microsoft.com/office/officeart/2005/8/layout/orgChart1"/>
    <dgm:cxn modelId="{E34D8960-1BC2-40E9-AFA1-D6F93723D4C0}" type="presParOf" srcId="{B037C06F-CF90-4F17-8928-8A244BA275CE}" destId="{04DCD58D-1B7F-4484-8A32-DE48E00EE065}" srcOrd="13" destOrd="0" presId="urn:microsoft.com/office/officeart/2005/8/layout/orgChart1"/>
    <dgm:cxn modelId="{E8E54F18-CE21-4502-9A31-9ED52EE6C8EC}" type="presParOf" srcId="{04DCD58D-1B7F-4484-8A32-DE48E00EE065}" destId="{4D7B5605-44B4-4BE2-9C61-F427AC0D2A84}" srcOrd="0" destOrd="0" presId="urn:microsoft.com/office/officeart/2005/8/layout/orgChart1"/>
    <dgm:cxn modelId="{6A95F6C9-F546-49A3-8868-E27F976A40F4}" type="presParOf" srcId="{4D7B5605-44B4-4BE2-9C61-F427AC0D2A84}" destId="{CBDF8162-5CE3-4E0A-9BD1-22BA8E5ACBB4}" srcOrd="0" destOrd="0" presId="urn:microsoft.com/office/officeart/2005/8/layout/orgChart1"/>
    <dgm:cxn modelId="{B0648DC8-8894-4015-8EEC-275B1A15A8FE}" type="presParOf" srcId="{4D7B5605-44B4-4BE2-9C61-F427AC0D2A84}" destId="{AF1A3B87-D2D7-49D2-A45E-70A17BED3259}" srcOrd="1" destOrd="0" presId="urn:microsoft.com/office/officeart/2005/8/layout/orgChart1"/>
    <dgm:cxn modelId="{DC2AE10F-B5BD-4DBE-8280-C9535BB3B5A6}" type="presParOf" srcId="{04DCD58D-1B7F-4484-8A32-DE48E00EE065}" destId="{B292AE98-9BDB-4597-B9E8-2337BB3C0CAD}" srcOrd="1" destOrd="0" presId="urn:microsoft.com/office/officeart/2005/8/layout/orgChart1"/>
    <dgm:cxn modelId="{7BDC6435-E8F3-438F-A728-FE25495AC178}" type="presParOf" srcId="{04DCD58D-1B7F-4484-8A32-DE48E00EE065}" destId="{438C1D3B-7CBC-4327-B8FA-ED35E16560D8}" srcOrd="2" destOrd="0" presId="urn:microsoft.com/office/officeart/2005/8/layout/orgChart1"/>
    <dgm:cxn modelId="{69DD4C93-4652-420F-9EC6-9A0EE3C4E730}" type="presParOf" srcId="{B037C06F-CF90-4F17-8928-8A244BA275CE}" destId="{8D1C05F5-E143-450E-BF53-5DC945A196A1}" srcOrd="14" destOrd="0" presId="urn:microsoft.com/office/officeart/2005/8/layout/orgChart1"/>
    <dgm:cxn modelId="{F381F3AE-A640-4C70-96A0-C60342AF3374}" type="presParOf" srcId="{B037C06F-CF90-4F17-8928-8A244BA275CE}" destId="{3B29A350-DCC4-4FDE-8E0E-F59391EC6C03}" srcOrd="15" destOrd="0" presId="urn:microsoft.com/office/officeart/2005/8/layout/orgChart1"/>
    <dgm:cxn modelId="{012A77D1-9D12-43EB-A364-53E344A03BEA}" type="presParOf" srcId="{3B29A350-DCC4-4FDE-8E0E-F59391EC6C03}" destId="{5B7F7711-1593-400B-8564-571BF285B2FA}" srcOrd="0" destOrd="0" presId="urn:microsoft.com/office/officeart/2005/8/layout/orgChart1"/>
    <dgm:cxn modelId="{37D06B47-49BD-4BC6-BDD3-32312CBCDD77}" type="presParOf" srcId="{5B7F7711-1593-400B-8564-571BF285B2FA}" destId="{61D21083-8BA6-4F2E-B17F-08CAC8F556D5}" srcOrd="0" destOrd="0" presId="urn:microsoft.com/office/officeart/2005/8/layout/orgChart1"/>
    <dgm:cxn modelId="{2AA3FB76-9C43-4161-B437-E2CC4CB86867}" type="presParOf" srcId="{5B7F7711-1593-400B-8564-571BF285B2FA}" destId="{40C6F2EC-34DF-4BD4-BB26-CE20436218A2}" srcOrd="1" destOrd="0" presId="urn:microsoft.com/office/officeart/2005/8/layout/orgChart1"/>
    <dgm:cxn modelId="{BBF028B7-5BE7-49DF-A04D-2D9A3D75FC4C}" type="presParOf" srcId="{3B29A350-DCC4-4FDE-8E0E-F59391EC6C03}" destId="{1FAB07DF-5467-44DE-B8BB-DA1A00B5B51D}" srcOrd="1" destOrd="0" presId="urn:microsoft.com/office/officeart/2005/8/layout/orgChart1"/>
    <dgm:cxn modelId="{592BD3E9-3B0F-48BD-895B-79EA0CECA5F9}" type="presParOf" srcId="{3B29A350-DCC4-4FDE-8E0E-F59391EC6C03}" destId="{CE7939C4-9877-494A-8611-73398CB587BC}" srcOrd="2" destOrd="0" presId="urn:microsoft.com/office/officeart/2005/8/layout/orgChart1"/>
    <dgm:cxn modelId="{FAA77F34-7D89-4BC1-A337-F49F30123A78}" type="presParOf" srcId="{B037C06F-CF90-4F17-8928-8A244BA275CE}" destId="{C52ACD61-C7D4-41C9-A689-5E8CA66B59D2}" srcOrd="16" destOrd="0" presId="urn:microsoft.com/office/officeart/2005/8/layout/orgChart1"/>
    <dgm:cxn modelId="{53C4DE84-4CF4-4E29-AE33-5CF93681136E}" type="presParOf" srcId="{B037C06F-CF90-4F17-8928-8A244BA275CE}" destId="{294537F2-1DCC-4529-9B90-FF7069DD3AA6}" srcOrd="17" destOrd="0" presId="urn:microsoft.com/office/officeart/2005/8/layout/orgChart1"/>
    <dgm:cxn modelId="{7BACB1F6-532C-4C6D-A281-E421286DEC8F}" type="presParOf" srcId="{294537F2-1DCC-4529-9B90-FF7069DD3AA6}" destId="{B1B65B87-7A69-46CA-A1EA-F8A3BF4D5164}" srcOrd="0" destOrd="0" presId="urn:microsoft.com/office/officeart/2005/8/layout/orgChart1"/>
    <dgm:cxn modelId="{03D6BB14-DB72-4EEA-861D-838BD374814C}" type="presParOf" srcId="{B1B65B87-7A69-46CA-A1EA-F8A3BF4D5164}" destId="{07A0EFEC-2906-4D8C-B4EE-6D2F5E3CF98A}" srcOrd="0" destOrd="0" presId="urn:microsoft.com/office/officeart/2005/8/layout/orgChart1"/>
    <dgm:cxn modelId="{BFDD2461-695B-41E8-88B9-E30E3B12888C}" type="presParOf" srcId="{B1B65B87-7A69-46CA-A1EA-F8A3BF4D5164}" destId="{208E8C49-6130-4E39-A446-1CC3E3F860C0}" srcOrd="1" destOrd="0" presId="urn:microsoft.com/office/officeart/2005/8/layout/orgChart1"/>
    <dgm:cxn modelId="{BF945348-BA02-4718-9862-107B75CCA8B7}" type="presParOf" srcId="{294537F2-1DCC-4529-9B90-FF7069DD3AA6}" destId="{13953D8E-DD05-45D8-BCFE-FA2D2362D336}" srcOrd="1" destOrd="0" presId="urn:microsoft.com/office/officeart/2005/8/layout/orgChart1"/>
    <dgm:cxn modelId="{D235C931-D045-4A65-B2B5-BF9D1E81935F}" type="presParOf" srcId="{294537F2-1DCC-4529-9B90-FF7069DD3AA6}" destId="{385E115C-4421-4D35-BD3F-88464EC5CD48}" srcOrd="2" destOrd="0" presId="urn:microsoft.com/office/officeart/2005/8/layout/orgChart1"/>
    <dgm:cxn modelId="{A37C63EA-6DF8-4C2B-B41B-79DA740910D4}" type="presParOf" srcId="{B037C06F-CF90-4F17-8928-8A244BA275CE}" destId="{C55D170A-88F7-46A0-B88C-CFD84EAAA2D5}" srcOrd="18" destOrd="0" presId="urn:microsoft.com/office/officeart/2005/8/layout/orgChart1"/>
    <dgm:cxn modelId="{4D45D332-1FAC-4DBB-AF42-842A3404A853}" type="presParOf" srcId="{B037C06F-CF90-4F17-8928-8A244BA275CE}" destId="{BC889340-3D7F-4AD5-937F-E57FCF2CF669}" srcOrd="19" destOrd="0" presId="urn:microsoft.com/office/officeart/2005/8/layout/orgChart1"/>
    <dgm:cxn modelId="{E658746A-283B-44D2-B242-CD055E5B6B60}" type="presParOf" srcId="{BC889340-3D7F-4AD5-937F-E57FCF2CF669}" destId="{29F10E24-F2F6-4B6C-8A6F-425DAF8E86F6}" srcOrd="0" destOrd="0" presId="urn:microsoft.com/office/officeart/2005/8/layout/orgChart1"/>
    <dgm:cxn modelId="{43FC271F-8DDC-4C80-80E0-BBE4A5997A69}" type="presParOf" srcId="{29F10E24-F2F6-4B6C-8A6F-425DAF8E86F6}" destId="{6A8AA800-93CA-49DB-8E4A-66804A5115FB}" srcOrd="0" destOrd="0" presId="urn:microsoft.com/office/officeart/2005/8/layout/orgChart1"/>
    <dgm:cxn modelId="{F152FD82-C904-4FBD-950F-8C711608DBF4}" type="presParOf" srcId="{29F10E24-F2F6-4B6C-8A6F-425DAF8E86F6}" destId="{B694C69D-7189-4F20-90AA-2E14A4BD5F91}" srcOrd="1" destOrd="0" presId="urn:microsoft.com/office/officeart/2005/8/layout/orgChart1"/>
    <dgm:cxn modelId="{58FE3A26-060D-4A3F-887C-FEF602226A53}" type="presParOf" srcId="{BC889340-3D7F-4AD5-937F-E57FCF2CF669}" destId="{FD94E3BD-401B-40EE-B843-48F14B64832C}" srcOrd="1" destOrd="0" presId="urn:microsoft.com/office/officeart/2005/8/layout/orgChart1"/>
    <dgm:cxn modelId="{145EC57E-AD97-4659-868E-F337EA447858}" type="presParOf" srcId="{BC889340-3D7F-4AD5-937F-E57FCF2CF669}" destId="{6516DD95-466A-42C6-BD5D-D68B06C7F59A}" srcOrd="2" destOrd="0" presId="urn:microsoft.com/office/officeart/2005/8/layout/orgChart1"/>
    <dgm:cxn modelId="{9D633EAB-F7A9-4D72-B1F5-B0FA851D3BF3}" type="presParOf" srcId="{6E3164D7-2F9A-49F2-89BF-CDF34A2B05C4}" destId="{F6504F48-7FAF-492A-80FA-34891E759938}" srcOrd="2" destOrd="0" presId="urn:microsoft.com/office/officeart/2005/8/layout/orgChart1"/>
    <dgm:cxn modelId="{2BC40E19-4587-4520-9144-594190A5B840}" type="presParOf" srcId="{25E57D40-9050-4808-9FE3-938897E6DC1E}" destId="{FB6A4E11-DBF4-48E1-AD75-E8C79C5AAB9B}" srcOrd="1" destOrd="0" presId="urn:microsoft.com/office/officeart/2005/8/layout/orgChart1"/>
    <dgm:cxn modelId="{630652A4-B93E-4375-BD06-6310977132DA}" type="presParOf" srcId="{FB6A4E11-DBF4-48E1-AD75-E8C79C5AAB9B}" destId="{A40CC009-32B7-42C4-80DE-EC6554D1AA56}" srcOrd="0" destOrd="0" presId="urn:microsoft.com/office/officeart/2005/8/layout/orgChart1"/>
    <dgm:cxn modelId="{5D34DE91-8A48-458E-873F-55A23A9D681C}" type="presParOf" srcId="{A40CC009-32B7-42C4-80DE-EC6554D1AA56}" destId="{C98F2D7C-3A9B-41AD-A4CA-3FFE0CD551B1}" srcOrd="0" destOrd="0" presId="urn:microsoft.com/office/officeart/2005/8/layout/orgChart1"/>
    <dgm:cxn modelId="{6EF9B0BF-8538-4546-85CF-1DC94FD5092A}" type="presParOf" srcId="{A40CC009-32B7-42C4-80DE-EC6554D1AA56}" destId="{B26127BD-0AEB-4A8E-8A48-04CA93F34F7A}" srcOrd="1" destOrd="0" presId="urn:microsoft.com/office/officeart/2005/8/layout/orgChart1"/>
    <dgm:cxn modelId="{C19EBA23-A89B-4B7F-AE02-F15D151A825C}" type="presParOf" srcId="{FB6A4E11-DBF4-48E1-AD75-E8C79C5AAB9B}" destId="{7218540E-93C8-4A28-ADEF-3DB1724CC5A6}" srcOrd="1" destOrd="0" presId="urn:microsoft.com/office/officeart/2005/8/layout/orgChart1"/>
    <dgm:cxn modelId="{2F976660-F2C1-49DB-9634-A655E7D42706}" type="presParOf" srcId="{FB6A4E11-DBF4-48E1-AD75-E8C79C5AAB9B}" destId="{9D3DDFD6-E1D8-4C50-9657-6EC94F98634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90F1C0A-E47C-4B3F-B37C-F2DF0F870CFA}"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C247EB9A-A3B9-49E2-9BDD-E7C288D19EE6}">
      <dgm:prSet phldrT="[Text]"/>
      <dgm:spPr>
        <a:solidFill>
          <a:srgbClr val="463B7F"/>
        </a:solidFill>
        <a:ln>
          <a:solidFill>
            <a:srgbClr val="463B7F"/>
          </a:solidFill>
        </a:ln>
      </dgm:spPr>
      <dgm:t>
        <a:bodyPr/>
        <a:lstStyle/>
        <a:p>
          <a:r>
            <a:rPr lang="en-US" b="1" dirty="0"/>
            <a:t>Victim</a:t>
          </a:r>
        </a:p>
      </dgm:t>
    </dgm:pt>
    <dgm:pt modelId="{AD5708FB-BA77-4D63-B518-2E650669DD7F}" type="parTrans" cxnId="{720198FA-287C-46BD-81C7-8FA1E3740948}">
      <dgm:prSet/>
      <dgm:spPr/>
      <dgm:t>
        <a:bodyPr/>
        <a:lstStyle/>
        <a:p>
          <a:endParaRPr lang="en-US"/>
        </a:p>
      </dgm:t>
    </dgm:pt>
    <dgm:pt modelId="{16D3E34B-C90D-4322-A996-AD0E58D8BF75}" type="sibTrans" cxnId="{720198FA-287C-46BD-81C7-8FA1E3740948}">
      <dgm:prSet/>
      <dgm:spPr/>
      <dgm:t>
        <a:bodyPr/>
        <a:lstStyle/>
        <a:p>
          <a:endParaRPr lang="en-US"/>
        </a:p>
      </dgm:t>
    </dgm:pt>
    <dgm:pt modelId="{CE209B30-92E5-4F22-A194-0A5B857533DA}">
      <dgm:prSet phldrT="[Text]"/>
      <dgm:spPr>
        <a:solidFill>
          <a:srgbClr val="004B85"/>
        </a:solidFill>
      </dgm:spPr>
      <dgm:t>
        <a:bodyPr/>
        <a:lstStyle/>
        <a:p>
          <a:r>
            <a:rPr lang="en-US" b="1" dirty="0"/>
            <a:t>Protect</a:t>
          </a:r>
        </a:p>
      </dgm:t>
    </dgm:pt>
    <dgm:pt modelId="{9747AE1D-9CD8-4C56-ACD8-89AC6E0E258C}" type="parTrans" cxnId="{F2D83B55-178B-4491-AFA0-EEC506C2DCEB}">
      <dgm:prSet/>
      <dgm:spPr/>
      <dgm:t>
        <a:bodyPr/>
        <a:lstStyle/>
        <a:p>
          <a:endParaRPr lang="en-US" dirty="0"/>
        </a:p>
      </dgm:t>
    </dgm:pt>
    <dgm:pt modelId="{462CCB69-BED9-4AB0-B54E-A49E66D3A62F}" type="sibTrans" cxnId="{F2D83B55-178B-4491-AFA0-EEC506C2DCEB}">
      <dgm:prSet/>
      <dgm:spPr/>
      <dgm:t>
        <a:bodyPr/>
        <a:lstStyle/>
        <a:p>
          <a:endParaRPr lang="en-US"/>
        </a:p>
      </dgm:t>
    </dgm:pt>
    <dgm:pt modelId="{64E0CF58-2E2D-4A20-B4EC-51E99D22B73C}">
      <dgm:prSet phldrT="[Text]"/>
      <dgm:spPr>
        <a:solidFill>
          <a:srgbClr val="004B85"/>
        </a:solidFill>
        <a:ln>
          <a:noFill/>
        </a:ln>
      </dgm:spPr>
      <dgm:t>
        <a:bodyPr/>
        <a:lstStyle/>
        <a:p>
          <a:r>
            <a:rPr lang="en-US" b="1" dirty="0"/>
            <a:t>Support</a:t>
          </a:r>
        </a:p>
      </dgm:t>
    </dgm:pt>
    <dgm:pt modelId="{27223971-89F5-42A3-89ED-CA31E5688F7E}" type="parTrans" cxnId="{517C9417-89D0-4191-B4C3-EF8A9DB6BB27}">
      <dgm:prSet/>
      <dgm:spPr/>
      <dgm:t>
        <a:bodyPr/>
        <a:lstStyle/>
        <a:p>
          <a:endParaRPr lang="en-US" dirty="0"/>
        </a:p>
      </dgm:t>
    </dgm:pt>
    <dgm:pt modelId="{2BDD0AFF-B980-465C-B1F7-DB3483463BC5}" type="sibTrans" cxnId="{517C9417-89D0-4191-B4C3-EF8A9DB6BB27}">
      <dgm:prSet/>
      <dgm:spPr/>
      <dgm:t>
        <a:bodyPr/>
        <a:lstStyle/>
        <a:p>
          <a:endParaRPr lang="en-US"/>
        </a:p>
      </dgm:t>
    </dgm:pt>
    <dgm:pt modelId="{98589A16-1BBA-43BA-B46E-5FA562ED5C7C}">
      <dgm:prSet phldrT="[Text]"/>
      <dgm:spPr>
        <a:solidFill>
          <a:srgbClr val="004B85"/>
        </a:solidFill>
      </dgm:spPr>
      <dgm:t>
        <a:bodyPr/>
        <a:lstStyle/>
        <a:p>
          <a:r>
            <a:rPr lang="en-US" b="1" dirty="0"/>
            <a:t>Empower</a:t>
          </a:r>
        </a:p>
      </dgm:t>
    </dgm:pt>
    <dgm:pt modelId="{1C926175-8C9F-476D-9643-44B2820EFF4F}" type="parTrans" cxnId="{79D0EA78-42B0-473A-973F-744CB5950E40}">
      <dgm:prSet/>
      <dgm:spPr/>
      <dgm:t>
        <a:bodyPr/>
        <a:lstStyle/>
        <a:p>
          <a:endParaRPr lang="en-US" dirty="0"/>
        </a:p>
      </dgm:t>
    </dgm:pt>
    <dgm:pt modelId="{0E683BDE-0D5F-49F5-9B59-C0F455C0FFE8}" type="sibTrans" cxnId="{79D0EA78-42B0-473A-973F-744CB5950E40}">
      <dgm:prSet/>
      <dgm:spPr/>
      <dgm:t>
        <a:bodyPr/>
        <a:lstStyle/>
        <a:p>
          <a:endParaRPr lang="en-US"/>
        </a:p>
      </dgm:t>
    </dgm:pt>
    <dgm:pt modelId="{7C5458ED-E19D-47BF-8CAF-0DD4EC139E7F}" type="pres">
      <dgm:prSet presAssocID="{590F1C0A-E47C-4B3F-B37C-F2DF0F870CFA}" presName="Name0" presStyleCnt="0">
        <dgm:presLayoutVars>
          <dgm:chMax val="1"/>
          <dgm:dir/>
          <dgm:animLvl val="ctr"/>
          <dgm:resizeHandles val="exact"/>
        </dgm:presLayoutVars>
      </dgm:prSet>
      <dgm:spPr/>
    </dgm:pt>
    <dgm:pt modelId="{82792C29-C9AC-4352-B072-CDD28376F368}" type="pres">
      <dgm:prSet presAssocID="{C247EB9A-A3B9-49E2-9BDD-E7C288D19EE6}" presName="centerShape" presStyleLbl="node0" presStyleIdx="0" presStyleCnt="1"/>
      <dgm:spPr/>
    </dgm:pt>
    <dgm:pt modelId="{3CF451AE-A590-4E6C-8353-082B7B18AEE6}" type="pres">
      <dgm:prSet presAssocID="{9747AE1D-9CD8-4C56-ACD8-89AC6E0E258C}" presName="parTrans" presStyleLbl="sibTrans2D1" presStyleIdx="0" presStyleCnt="3" custAng="10800000"/>
      <dgm:spPr/>
    </dgm:pt>
    <dgm:pt modelId="{5AB7726A-C829-40B4-8608-0E035EB0D4D4}" type="pres">
      <dgm:prSet presAssocID="{9747AE1D-9CD8-4C56-ACD8-89AC6E0E258C}" presName="connectorText" presStyleLbl="sibTrans2D1" presStyleIdx="0" presStyleCnt="3"/>
      <dgm:spPr/>
    </dgm:pt>
    <dgm:pt modelId="{A2A42350-1F6F-4ADE-9228-7E3617F99BEE}" type="pres">
      <dgm:prSet presAssocID="{CE209B30-92E5-4F22-A194-0A5B857533DA}" presName="node" presStyleLbl="node1" presStyleIdx="0" presStyleCnt="3">
        <dgm:presLayoutVars>
          <dgm:bulletEnabled val="1"/>
        </dgm:presLayoutVars>
      </dgm:prSet>
      <dgm:spPr/>
    </dgm:pt>
    <dgm:pt modelId="{3280B476-5817-4C1C-954A-A41E3A818EF2}" type="pres">
      <dgm:prSet presAssocID="{27223971-89F5-42A3-89ED-CA31E5688F7E}" presName="parTrans" presStyleLbl="sibTrans2D1" presStyleIdx="1" presStyleCnt="3" custAng="10800000" custLinFactNeighborX="-8224" custLinFactNeighborY="8054"/>
      <dgm:spPr/>
    </dgm:pt>
    <dgm:pt modelId="{0D29502A-05C4-455D-94A1-A9424B5CCCF2}" type="pres">
      <dgm:prSet presAssocID="{27223971-89F5-42A3-89ED-CA31E5688F7E}" presName="connectorText" presStyleLbl="sibTrans2D1" presStyleIdx="1" presStyleCnt="3"/>
      <dgm:spPr/>
    </dgm:pt>
    <dgm:pt modelId="{3FE2480A-CA92-4FA5-B293-5D5FA40914D9}" type="pres">
      <dgm:prSet presAssocID="{64E0CF58-2E2D-4A20-B4EC-51E99D22B73C}" presName="node" presStyleLbl="node1" presStyleIdx="1" presStyleCnt="3">
        <dgm:presLayoutVars>
          <dgm:bulletEnabled val="1"/>
        </dgm:presLayoutVars>
      </dgm:prSet>
      <dgm:spPr/>
    </dgm:pt>
    <dgm:pt modelId="{C5657628-937A-483C-99B6-EEED6A867144}" type="pres">
      <dgm:prSet presAssocID="{1C926175-8C9F-476D-9643-44B2820EFF4F}" presName="parTrans" presStyleLbl="sibTrans2D1" presStyleIdx="2" presStyleCnt="3" custAng="3706182" custFlipHor="1" custScaleX="106823" custScaleY="91238" custLinFactNeighborX="13916" custLinFactNeighborY="8665"/>
      <dgm:spPr/>
    </dgm:pt>
    <dgm:pt modelId="{5A00B8BC-DCC2-48CC-8FD1-DB65CBC4AF6D}" type="pres">
      <dgm:prSet presAssocID="{1C926175-8C9F-476D-9643-44B2820EFF4F}" presName="connectorText" presStyleLbl="sibTrans2D1" presStyleIdx="2" presStyleCnt="3"/>
      <dgm:spPr/>
    </dgm:pt>
    <dgm:pt modelId="{280B6C51-8996-40AA-BBA0-62BACDD91163}" type="pres">
      <dgm:prSet presAssocID="{98589A16-1BBA-43BA-B46E-5FA562ED5C7C}" presName="node" presStyleLbl="node1" presStyleIdx="2" presStyleCnt="3">
        <dgm:presLayoutVars>
          <dgm:bulletEnabled val="1"/>
        </dgm:presLayoutVars>
      </dgm:prSet>
      <dgm:spPr/>
    </dgm:pt>
  </dgm:ptLst>
  <dgm:cxnLst>
    <dgm:cxn modelId="{517C9417-89D0-4191-B4C3-EF8A9DB6BB27}" srcId="{C247EB9A-A3B9-49E2-9BDD-E7C288D19EE6}" destId="{64E0CF58-2E2D-4A20-B4EC-51E99D22B73C}" srcOrd="1" destOrd="0" parTransId="{27223971-89F5-42A3-89ED-CA31E5688F7E}" sibTransId="{2BDD0AFF-B980-465C-B1F7-DB3483463BC5}"/>
    <dgm:cxn modelId="{2F5C3CB4-846E-4FD9-8E27-5D092773DC2A}" type="presOf" srcId="{1C926175-8C9F-476D-9643-44B2820EFF4F}" destId="{C5657628-937A-483C-99B6-EEED6A867144}" srcOrd="0" destOrd="0" presId="urn:microsoft.com/office/officeart/2005/8/layout/radial5"/>
    <dgm:cxn modelId="{35B8A571-3590-4E97-83CF-0C8D7FD48054}" type="presOf" srcId="{C247EB9A-A3B9-49E2-9BDD-E7C288D19EE6}" destId="{82792C29-C9AC-4352-B072-CDD28376F368}" srcOrd="0" destOrd="0" presId="urn:microsoft.com/office/officeart/2005/8/layout/radial5"/>
    <dgm:cxn modelId="{6CDD50ED-BA8C-4A74-82A0-CD43CB4CF064}" type="presOf" srcId="{CE209B30-92E5-4F22-A194-0A5B857533DA}" destId="{A2A42350-1F6F-4ADE-9228-7E3617F99BEE}" srcOrd="0" destOrd="0" presId="urn:microsoft.com/office/officeart/2005/8/layout/radial5"/>
    <dgm:cxn modelId="{7A5FB167-2B3F-4EB2-829C-4B38016C190C}" type="presOf" srcId="{590F1C0A-E47C-4B3F-B37C-F2DF0F870CFA}" destId="{7C5458ED-E19D-47BF-8CAF-0DD4EC139E7F}" srcOrd="0" destOrd="0" presId="urn:microsoft.com/office/officeart/2005/8/layout/radial5"/>
    <dgm:cxn modelId="{F2D83B55-178B-4491-AFA0-EEC506C2DCEB}" srcId="{C247EB9A-A3B9-49E2-9BDD-E7C288D19EE6}" destId="{CE209B30-92E5-4F22-A194-0A5B857533DA}" srcOrd="0" destOrd="0" parTransId="{9747AE1D-9CD8-4C56-ACD8-89AC6E0E258C}" sibTransId="{462CCB69-BED9-4AB0-B54E-A49E66D3A62F}"/>
    <dgm:cxn modelId="{72D7A0DA-376E-4A2E-81F3-80FA3B8DD994}" type="presOf" srcId="{9747AE1D-9CD8-4C56-ACD8-89AC6E0E258C}" destId="{5AB7726A-C829-40B4-8608-0E035EB0D4D4}" srcOrd="1" destOrd="0" presId="urn:microsoft.com/office/officeart/2005/8/layout/radial5"/>
    <dgm:cxn modelId="{782D2592-6AC2-4AF3-8E07-B2F6158E85CE}" type="presOf" srcId="{9747AE1D-9CD8-4C56-ACD8-89AC6E0E258C}" destId="{3CF451AE-A590-4E6C-8353-082B7B18AEE6}" srcOrd="0" destOrd="0" presId="urn:microsoft.com/office/officeart/2005/8/layout/radial5"/>
    <dgm:cxn modelId="{4A68E93F-22DF-4128-B2E9-09C868C1229C}" type="presOf" srcId="{1C926175-8C9F-476D-9643-44B2820EFF4F}" destId="{5A00B8BC-DCC2-48CC-8FD1-DB65CBC4AF6D}" srcOrd="1" destOrd="0" presId="urn:microsoft.com/office/officeart/2005/8/layout/radial5"/>
    <dgm:cxn modelId="{720198FA-287C-46BD-81C7-8FA1E3740948}" srcId="{590F1C0A-E47C-4B3F-B37C-F2DF0F870CFA}" destId="{C247EB9A-A3B9-49E2-9BDD-E7C288D19EE6}" srcOrd="0" destOrd="0" parTransId="{AD5708FB-BA77-4D63-B518-2E650669DD7F}" sibTransId="{16D3E34B-C90D-4322-A996-AD0E58D8BF75}"/>
    <dgm:cxn modelId="{7B7C718C-66E1-42D7-8D8F-04585A5AA92F}" type="presOf" srcId="{27223971-89F5-42A3-89ED-CA31E5688F7E}" destId="{3280B476-5817-4C1C-954A-A41E3A818EF2}" srcOrd="0" destOrd="0" presId="urn:microsoft.com/office/officeart/2005/8/layout/radial5"/>
    <dgm:cxn modelId="{7DD5A5F8-DFB7-4FBD-9BED-D7949D351756}" type="presOf" srcId="{27223971-89F5-42A3-89ED-CA31E5688F7E}" destId="{0D29502A-05C4-455D-94A1-A9424B5CCCF2}" srcOrd="1" destOrd="0" presId="urn:microsoft.com/office/officeart/2005/8/layout/radial5"/>
    <dgm:cxn modelId="{79D0EA78-42B0-473A-973F-744CB5950E40}" srcId="{C247EB9A-A3B9-49E2-9BDD-E7C288D19EE6}" destId="{98589A16-1BBA-43BA-B46E-5FA562ED5C7C}" srcOrd="2" destOrd="0" parTransId="{1C926175-8C9F-476D-9643-44B2820EFF4F}" sibTransId="{0E683BDE-0D5F-49F5-9B59-C0F455C0FFE8}"/>
    <dgm:cxn modelId="{EF124D5D-E3D6-4B82-917E-1136B1A74AF4}" type="presOf" srcId="{98589A16-1BBA-43BA-B46E-5FA562ED5C7C}" destId="{280B6C51-8996-40AA-BBA0-62BACDD91163}" srcOrd="0" destOrd="0" presId="urn:microsoft.com/office/officeart/2005/8/layout/radial5"/>
    <dgm:cxn modelId="{21A4EA44-A2C9-47A8-B5F0-9FC62BC38B51}" type="presOf" srcId="{64E0CF58-2E2D-4A20-B4EC-51E99D22B73C}" destId="{3FE2480A-CA92-4FA5-B293-5D5FA40914D9}" srcOrd="0" destOrd="0" presId="urn:microsoft.com/office/officeart/2005/8/layout/radial5"/>
    <dgm:cxn modelId="{C7390509-EE5F-4456-80D8-A51D651805BE}" type="presParOf" srcId="{7C5458ED-E19D-47BF-8CAF-0DD4EC139E7F}" destId="{82792C29-C9AC-4352-B072-CDD28376F368}" srcOrd="0" destOrd="0" presId="urn:microsoft.com/office/officeart/2005/8/layout/radial5"/>
    <dgm:cxn modelId="{D60DEC33-7264-4518-9118-446BEBB3D835}" type="presParOf" srcId="{7C5458ED-E19D-47BF-8CAF-0DD4EC139E7F}" destId="{3CF451AE-A590-4E6C-8353-082B7B18AEE6}" srcOrd="1" destOrd="0" presId="urn:microsoft.com/office/officeart/2005/8/layout/radial5"/>
    <dgm:cxn modelId="{9E1C001F-57AB-4C27-9DD3-3AEEA55EAE44}" type="presParOf" srcId="{3CF451AE-A590-4E6C-8353-082B7B18AEE6}" destId="{5AB7726A-C829-40B4-8608-0E035EB0D4D4}" srcOrd="0" destOrd="0" presId="urn:microsoft.com/office/officeart/2005/8/layout/radial5"/>
    <dgm:cxn modelId="{0A48EC5F-5941-469C-AC21-903C75FEDFDA}" type="presParOf" srcId="{7C5458ED-E19D-47BF-8CAF-0DD4EC139E7F}" destId="{A2A42350-1F6F-4ADE-9228-7E3617F99BEE}" srcOrd="2" destOrd="0" presId="urn:microsoft.com/office/officeart/2005/8/layout/radial5"/>
    <dgm:cxn modelId="{BF9FDAA3-93DE-443B-9946-9D86B507B323}" type="presParOf" srcId="{7C5458ED-E19D-47BF-8CAF-0DD4EC139E7F}" destId="{3280B476-5817-4C1C-954A-A41E3A818EF2}" srcOrd="3" destOrd="0" presId="urn:microsoft.com/office/officeart/2005/8/layout/radial5"/>
    <dgm:cxn modelId="{2A0CFEF6-FC26-4E42-BDB6-E4A7055F0D32}" type="presParOf" srcId="{3280B476-5817-4C1C-954A-A41E3A818EF2}" destId="{0D29502A-05C4-455D-94A1-A9424B5CCCF2}" srcOrd="0" destOrd="0" presId="urn:microsoft.com/office/officeart/2005/8/layout/radial5"/>
    <dgm:cxn modelId="{0C647C0B-21BD-4AFB-A081-32D46B5AA5A6}" type="presParOf" srcId="{7C5458ED-E19D-47BF-8CAF-0DD4EC139E7F}" destId="{3FE2480A-CA92-4FA5-B293-5D5FA40914D9}" srcOrd="4" destOrd="0" presId="urn:microsoft.com/office/officeart/2005/8/layout/radial5"/>
    <dgm:cxn modelId="{985FA827-BFFE-4A29-B404-3D01F353C07E}" type="presParOf" srcId="{7C5458ED-E19D-47BF-8CAF-0DD4EC139E7F}" destId="{C5657628-937A-483C-99B6-EEED6A867144}" srcOrd="5" destOrd="0" presId="urn:microsoft.com/office/officeart/2005/8/layout/radial5"/>
    <dgm:cxn modelId="{B53DDAC4-192D-43CD-B12C-A6937034BDBD}" type="presParOf" srcId="{C5657628-937A-483C-99B6-EEED6A867144}" destId="{5A00B8BC-DCC2-48CC-8FD1-DB65CBC4AF6D}" srcOrd="0" destOrd="0" presId="urn:microsoft.com/office/officeart/2005/8/layout/radial5"/>
    <dgm:cxn modelId="{00654763-3482-4DDB-937A-69E00EA95FCC}" type="presParOf" srcId="{7C5458ED-E19D-47BF-8CAF-0DD4EC139E7F}" destId="{280B6C51-8996-40AA-BBA0-62BACDD91163}" srcOrd="6"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2C3F2B-CAF8-448C-BA38-0C2EC46DBD81}">
      <dsp:nvSpPr>
        <dsp:cNvPr id="0" name=""/>
        <dsp:cNvSpPr/>
      </dsp:nvSpPr>
      <dsp:spPr>
        <a:xfrm rot="16200000">
          <a:off x="874712" y="-874712"/>
          <a:ext cx="1624806" cy="3374231"/>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endParaRPr lang="en-US" sz="900" b="1" kern="1200" dirty="0"/>
        </a:p>
        <a:p>
          <a:pPr lvl="0" algn="ctr" defTabSz="400050">
            <a:lnSpc>
              <a:spcPct val="90000"/>
            </a:lnSpc>
            <a:spcBef>
              <a:spcPct val="0"/>
            </a:spcBef>
            <a:spcAft>
              <a:spcPct val="35000"/>
            </a:spcAft>
          </a:pPr>
          <a:r>
            <a:rPr lang="en-US" sz="2400" b="1" kern="1200" dirty="0"/>
            <a:t>Organization/</a:t>
          </a:r>
        </a:p>
        <a:p>
          <a:pPr lvl="0" algn="ctr" defTabSz="400050">
            <a:lnSpc>
              <a:spcPct val="90000"/>
            </a:lnSpc>
            <a:spcBef>
              <a:spcPct val="0"/>
            </a:spcBef>
            <a:spcAft>
              <a:spcPct val="35000"/>
            </a:spcAft>
          </a:pPr>
          <a:r>
            <a:rPr lang="en-US" sz="2400" b="1" kern="1200" dirty="0"/>
            <a:t>Management</a:t>
          </a:r>
          <a:endParaRPr lang="en-US" sz="1600" b="1" kern="1200" dirty="0"/>
        </a:p>
      </dsp:txBody>
      <dsp:txXfrm rot="5400000">
        <a:off x="0" y="0"/>
        <a:ext cx="3374231" cy="1218604"/>
      </dsp:txXfrm>
    </dsp:sp>
    <dsp:sp modelId="{7B3FFA5F-EB67-47DD-A390-00347C7497C9}">
      <dsp:nvSpPr>
        <dsp:cNvPr id="0" name=""/>
        <dsp:cNvSpPr/>
      </dsp:nvSpPr>
      <dsp:spPr>
        <a:xfrm>
          <a:off x="3352805" y="0"/>
          <a:ext cx="3374231" cy="1624806"/>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endParaRPr lang="en-US" sz="800" b="1" kern="1200" dirty="0"/>
        </a:p>
        <a:p>
          <a:pPr lvl="0" algn="ctr" defTabSz="355600">
            <a:lnSpc>
              <a:spcPct val="90000"/>
            </a:lnSpc>
            <a:spcBef>
              <a:spcPct val="0"/>
            </a:spcBef>
            <a:spcAft>
              <a:spcPct val="35000"/>
            </a:spcAft>
          </a:pPr>
          <a:r>
            <a:rPr lang="en-US" sz="2400" b="1" kern="1200" dirty="0"/>
            <a:t>Investigation/</a:t>
          </a:r>
        </a:p>
        <a:p>
          <a:pPr lvl="0" algn="ctr" defTabSz="355600">
            <a:lnSpc>
              <a:spcPct val="90000"/>
            </a:lnSpc>
            <a:spcBef>
              <a:spcPct val="0"/>
            </a:spcBef>
            <a:spcAft>
              <a:spcPct val="35000"/>
            </a:spcAft>
          </a:pPr>
          <a:r>
            <a:rPr lang="en-US" sz="2400" b="1" kern="1200" dirty="0"/>
            <a:t>Discipline</a:t>
          </a:r>
        </a:p>
      </dsp:txBody>
      <dsp:txXfrm>
        <a:off x="3352805" y="0"/>
        <a:ext cx="3374231" cy="1218604"/>
      </dsp:txXfrm>
    </dsp:sp>
    <dsp:sp modelId="{C236D179-FFAD-4A3E-8580-18A7CC420B94}">
      <dsp:nvSpPr>
        <dsp:cNvPr id="0" name=""/>
        <dsp:cNvSpPr/>
      </dsp:nvSpPr>
      <dsp:spPr>
        <a:xfrm rot="10800000">
          <a:off x="0" y="1624806"/>
          <a:ext cx="3374231" cy="1624806"/>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kern="1200" dirty="0"/>
            <a:t>Victim Assistance  </a:t>
          </a:r>
          <a:r>
            <a:rPr lang="en-US" sz="2000" b="1" kern="1200" dirty="0"/>
            <a:t>(Impacted Individuals)</a:t>
          </a:r>
        </a:p>
      </dsp:txBody>
      <dsp:txXfrm rot="10800000">
        <a:off x="0" y="2031007"/>
        <a:ext cx="3374231" cy="1218604"/>
      </dsp:txXfrm>
    </dsp:sp>
    <dsp:sp modelId="{86BD80F3-43E2-442A-9149-03AED22DA2D6}">
      <dsp:nvSpPr>
        <dsp:cNvPr id="0" name=""/>
        <dsp:cNvSpPr/>
      </dsp:nvSpPr>
      <dsp:spPr>
        <a:xfrm rot="5400000">
          <a:off x="4248944" y="750093"/>
          <a:ext cx="1624806" cy="3374231"/>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kern="1200" dirty="0"/>
            <a:t>Campus Culture/Climate</a:t>
          </a:r>
        </a:p>
      </dsp:txBody>
      <dsp:txXfrm rot="-5400000">
        <a:off x="3374232" y="2031006"/>
        <a:ext cx="3374231" cy="1218604"/>
      </dsp:txXfrm>
    </dsp:sp>
    <dsp:sp modelId="{9518E47F-AA02-4A87-847C-036069836639}">
      <dsp:nvSpPr>
        <dsp:cNvPr id="0" name=""/>
        <dsp:cNvSpPr/>
      </dsp:nvSpPr>
      <dsp:spPr>
        <a:xfrm>
          <a:off x="2361962" y="1218604"/>
          <a:ext cx="2024538" cy="812403"/>
        </a:xfrm>
        <a:prstGeom prst="roundRect">
          <a:avLst/>
        </a:prstGeom>
        <a:solidFill>
          <a:schemeClr val="accent1">
            <a:tint val="6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a:t>Title IX Compliance</a:t>
          </a:r>
        </a:p>
      </dsp:txBody>
      <dsp:txXfrm>
        <a:off x="2401620" y="1258262"/>
        <a:ext cx="1945222" cy="7330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2A844-11F3-4936-AC66-8C1E65F5AE96}">
      <dsp:nvSpPr>
        <dsp:cNvPr id="0" name=""/>
        <dsp:cNvSpPr/>
      </dsp:nvSpPr>
      <dsp:spPr>
        <a:xfrm>
          <a:off x="3114675" y="0"/>
          <a:ext cx="2076450" cy="1657350"/>
        </a:xfrm>
        <a:prstGeom prst="trapezoid">
          <a:avLst>
            <a:gd name="adj" fmla="val 62644"/>
          </a:avLst>
        </a:prstGeom>
        <a:solidFill>
          <a:schemeClr val="accent2">
            <a:lumMod val="75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endParaRPr lang="en-US" sz="1050" kern="1200" dirty="0"/>
        </a:p>
        <a:p>
          <a:pPr lvl="0" algn="ctr" defTabSz="466725">
            <a:lnSpc>
              <a:spcPct val="90000"/>
            </a:lnSpc>
            <a:spcBef>
              <a:spcPct val="0"/>
            </a:spcBef>
            <a:spcAft>
              <a:spcPct val="35000"/>
            </a:spcAft>
          </a:pPr>
          <a:r>
            <a:rPr lang="en-US" sz="1400" b="1" kern="1200" dirty="0"/>
            <a:t>Sexual </a:t>
          </a:r>
        </a:p>
        <a:p>
          <a:pPr lvl="0" algn="ctr" defTabSz="466725">
            <a:lnSpc>
              <a:spcPct val="90000"/>
            </a:lnSpc>
            <a:spcBef>
              <a:spcPct val="0"/>
            </a:spcBef>
            <a:spcAft>
              <a:spcPct val="35000"/>
            </a:spcAft>
          </a:pPr>
          <a:r>
            <a:rPr lang="en-US" sz="1400" b="1" kern="1200" dirty="0"/>
            <a:t>Violence</a:t>
          </a:r>
        </a:p>
        <a:p>
          <a:pPr lvl="0" algn="ctr" defTabSz="466725">
            <a:lnSpc>
              <a:spcPct val="90000"/>
            </a:lnSpc>
            <a:spcBef>
              <a:spcPct val="0"/>
            </a:spcBef>
            <a:spcAft>
              <a:spcPct val="35000"/>
            </a:spcAft>
          </a:pPr>
          <a:r>
            <a:rPr lang="en-US" sz="900" b="1" kern="1200" dirty="0"/>
            <a:t>A single act may trigger                      a hostile environment                   </a:t>
          </a:r>
        </a:p>
      </dsp:txBody>
      <dsp:txXfrm>
        <a:off x="3114675" y="0"/>
        <a:ext cx="2076450" cy="1657350"/>
      </dsp:txXfrm>
    </dsp:sp>
    <dsp:sp modelId="{917AA835-0C2F-472F-B7F7-FC38AA11F125}">
      <dsp:nvSpPr>
        <dsp:cNvPr id="0" name=""/>
        <dsp:cNvSpPr/>
      </dsp:nvSpPr>
      <dsp:spPr>
        <a:xfrm>
          <a:off x="2076450" y="1657350"/>
          <a:ext cx="4152900" cy="1657350"/>
        </a:xfrm>
        <a:prstGeom prst="trapezoid">
          <a:avLst>
            <a:gd name="adj" fmla="val 62644"/>
          </a:avLst>
        </a:prstGeom>
        <a:solidFill>
          <a:schemeClr val="accent2">
            <a:lumMod val="60000"/>
            <a:lumOff val="4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endParaRPr lang="en-US" sz="800" b="1" kern="1200" dirty="0"/>
        </a:p>
        <a:p>
          <a:pPr lvl="0" algn="ctr" defTabSz="355600">
            <a:lnSpc>
              <a:spcPct val="90000"/>
            </a:lnSpc>
            <a:spcBef>
              <a:spcPct val="0"/>
            </a:spcBef>
            <a:spcAft>
              <a:spcPct val="35000"/>
            </a:spcAft>
          </a:pPr>
          <a:r>
            <a:rPr lang="en-US" sz="1800" b="1" kern="1200" dirty="0"/>
            <a:t>Hostile Environment</a:t>
          </a:r>
        </a:p>
        <a:p>
          <a:pPr lvl="0" algn="ctr" defTabSz="355600">
            <a:lnSpc>
              <a:spcPct val="90000"/>
            </a:lnSpc>
            <a:spcBef>
              <a:spcPct val="0"/>
            </a:spcBef>
            <a:spcAft>
              <a:spcPct val="35000"/>
            </a:spcAft>
          </a:pPr>
          <a:r>
            <a:rPr lang="en-US" sz="1400" b="1" kern="1200" dirty="0"/>
            <a:t>Occurs when harassment limits or denies someone's access to educational opportunities </a:t>
          </a:r>
        </a:p>
      </dsp:txBody>
      <dsp:txXfrm>
        <a:off x="2803207" y="1657350"/>
        <a:ext cx="2699385" cy="1657350"/>
      </dsp:txXfrm>
    </dsp:sp>
    <dsp:sp modelId="{962EE393-8531-46C3-9141-5EA6B63E44AD}">
      <dsp:nvSpPr>
        <dsp:cNvPr id="0" name=""/>
        <dsp:cNvSpPr/>
      </dsp:nvSpPr>
      <dsp:spPr>
        <a:xfrm>
          <a:off x="1038225" y="3314700"/>
          <a:ext cx="6229350" cy="1657350"/>
        </a:xfrm>
        <a:prstGeom prst="trapezoid">
          <a:avLst>
            <a:gd name="adj" fmla="val 62644"/>
          </a:avLst>
        </a:prstGeom>
        <a:solidFill>
          <a:schemeClr val="accent2">
            <a:lumMod val="40000"/>
            <a:lumOff val="6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b="1" kern="1200" dirty="0"/>
            <a:t>Sexual Harassment</a:t>
          </a:r>
          <a:r>
            <a:rPr lang="en-US" sz="2400" b="1" kern="1200" dirty="0"/>
            <a:t> </a:t>
          </a:r>
          <a:r>
            <a:rPr lang="en-US" sz="1200" b="1" kern="1200" dirty="0"/>
            <a:t>                       </a:t>
          </a:r>
          <a:r>
            <a:rPr lang="en-US" sz="1400" b="1" kern="1200" dirty="0"/>
            <a:t>A form of sex discrimination that includes any unwelcome conduct of a sexual nature, including verbal, physical, or on social media   </a:t>
          </a:r>
        </a:p>
      </dsp:txBody>
      <dsp:txXfrm>
        <a:off x="2128361" y="3314700"/>
        <a:ext cx="4049077" cy="1657350"/>
      </dsp:txXfrm>
    </dsp:sp>
    <dsp:sp modelId="{9E658C68-3931-4B08-9C90-674B312F827B}">
      <dsp:nvSpPr>
        <dsp:cNvPr id="0" name=""/>
        <dsp:cNvSpPr/>
      </dsp:nvSpPr>
      <dsp:spPr>
        <a:xfrm>
          <a:off x="0" y="4972049"/>
          <a:ext cx="8305800" cy="1657350"/>
        </a:xfrm>
        <a:prstGeom prst="trapezoid">
          <a:avLst>
            <a:gd name="adj" fmla="val 62644"/>
          </a:avLst>
        </a:prstGeom>
        <a:solidFill>
          <a:schemeClr val="accent2">
            <a:lumMod val="20000"/>
            <a:lumOff val="8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lvl="0" algn="ctr" defTabSz="1955800">
            <a:lnSpc>
              <a:spcPct val="100000"/>
            </a:lnSpc>
            <a:spcBef>
              <a:spcPct val="0"/>
            </a:spcBef>
            <a:spcAft>
              <a:spcPct val="35000"/>
            </a:spcAft>
          </a:pPr>
          <a:r>
            <a:rPr lang="en-US" sz="4400" b="1" kern="1200" dirty="0"/>
            <a:t>Sex Discrimination </a:t>
          </a:r>
          <a:r>
            <a:rPr lang="en-US" sz="1700" b="1" kern="1200" dirty="0"/>
            <a:t>Includes inequality in programs for men and women and all forms of sexual harassment and relationship abuse</a:t>
          </a:r>
        </a:p>
      </dsp:txBody>
      <dsp:txXfrm>
        <a:off x="1453514" y="4972049"/>
        <a:ext cx="5398770" cy="16573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2C3F2B-CAF8-448C-BA38-0C2EC46DBD81}">
      <dsp:nvSpPr>
        <dsp:cNvPr id="0" name=""/>
        <dsp:cNvSpPr/>
      </dsp:nvSpPr>
      <dsp:spPr>
        <a:xfrm rot="16200000">
          <a:off x="874712" y="-874712"/>
          <a:ext cx="1624806" cy="3374231"/>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endParaRPr lang="en-US" sz="900" b="1" kern="1200" dirty="0"/>
        </a:p>
        <a:p>
          <a:pPr lvl="0" algn="ctr" defTabSz="400050">
            <a:lnSpc>
              <a:spcPct val="90000"/>
            </a:lnSpc>
            <a:spcBef>
              <a:spcPct val="0"/>
            </a:spcBef>
            <a:spcAft>
              <a:spcPct val="35000"/>
            </a:spcAft>
          </a:pPr>
          <a:r>
            <a:rPr lang="en-US" sz="2400" b="1" kern="1200" dirty="0"/>
            <a:t>Organization/</a:t>
          </a:r>
        </a:p>
        <a:p>
          <a:pPr lvl="0" algn="ctr" defTabSz="400050">
            <a:lnSpc>
              <a:spcPct val="90000"/>
            </a:lnSpc>
            <a:spcBef>
              <a:spcPct val="0"/>
            </a:spcBef>
            <a:spcAft>
              <a:spcPct val="35000"/>
            </a:spcAft>
          </a:pPr>
          <a:r>
            <a:rPr lang="en-US" sz="2400" b="1" kern="1200" dirty="0"/>
            <a:t>Management</a:t>
          </a:r>
          <a:endParaRPr lang="en-US" sz="1600" b="1" kern="1200" dirty="0"/>
        </a:p>
      </dsp:txBody>
      <dsp:txXfrm rot="5400000">
        <a:off x="0" y="0"/>
        <a:ext cx="3374231" cy="1218604"/>
      </dsp:txXfrm>
    </dsp:sp>
    <dsp:sp modelId="{7B3FFA5F-EB67-47DD-A390-00347C7497C9}">
      <dsp:nvSpPr>
        <dsp:cNvPr id="0" name=""/>
        <dsp:cNvSpPr/>
      </dsp:nvSpPr>
      <dsp:spPr>
        <a:xfrm>
          <a:off x="3352805" y="0"/>
          <a:ext cx="3374231" cy="1624806"/>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endParaRPr lang="en-US" sz="800" b="1" kern="1200" dirty="0"/>
        </a:p>
        <a:p>
          <a:pPr lvl="0" algn="ctr" defTabSz="355600">
            <a:lnSpc>
              <a:spcPct val="90000"/>
            </a:lnSpc>
            <a:spcBef>
              <a:spcPct val="0"/>
            </a:spcBef>
            <a:spcAft>
              <a:spcPct val="35000"/>
            </a:spcAft>
          </a:pPr>
          <a:r>
            <a:rPr lang="en-US" sz="2400" b="1" kern="1200" dirty="0"/>
            <a:t>Investigation/</a:t>
          </a:r>
        </a:p>
        <a:p>
          <a:pPr lvl="0" algn="ctr" defTabSz="355600">
            <a:lnSpc>
              <a:spcPct val="90000"/>
            </a:lnSpc>
            <a:spcBef>
              <a:spcPct val="0"/>
            </a:spcBef>
            <a:spcAft>
              <a:spcPct val="35000"/>
            </a:spcAft>
          </a:pPr>
          <a:r>
            <a:rPr lang="en-US" sz="2400" b="1" kern="1200" dirty="0"/>
            <a:t>Discipline</a:t>
          </a:r>
        </a:p>
      </dsp:txBody>
      <dsp:txXfrm>
        <a:off x="3352805" y="0"/>
        <a:ext cx="3374231" cy="1218604"/>
      </dsp:txXfrm>
    </dsp:sp>
    <dsp:sp modelId="{C236D179-FFAD-4A3E-8580-18A7CC420B94}">
      <dsp:nvSpPr>
        <dsp:cNvPr id="0" name=""/>
        <dsp:cNvSpPr/>
      </dsp:nvSpPr>
      <dsp:spPr>
        <a:xfrm rot="10800000">
          <a:off x="0" y="1624806"/>
          <a:ext cx="3374231" cy="1624806"/>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kern="1200" dirty="0"/>
            <a:t>Victim Assistance</a:t>
          </a:r>
        </a:p>
        <a:p>
          <a:pPr lvl="0" algn="ctr" defTabSz="1066800">
            <a:lnSpc>
              <a:spcPct val="90000"/>
            </a:lnSpc>
            <a:spcBef>
              <a:spcPct val="0"/>
            </a:spcBef>
            <a:spcAft>
              <a:spcPct val="35000"/>
            </a:spcAft>
          </a:pPr>
          <a:r>
            <a:rPr lang="en-US" sz="2000" b="1" kern="1200" dirty="0"/>
            <a:t>(Impacted Individuals) </a:t>
          </a:r>
        </a:p>
      </dsp:txBody>
      <dsp:txXfrm rot="10800000">
        <a:off x="0" y="2031007"/>
        <a:ext cx="3374231" cy="1218604"/>
      </dsp:txXfrm>
    </dsp:sp>
    <dsp:sp modelId="{86BD80F3-43E2-442A-9149-03AED22DA2D6}">
      <dsp:nvSpPr>
        <dsp:cNvPr id="0" name=""/>
        <dsp:cNvSpPr/>
      </dsp:nvSpPr>
      <dsp:spPr>
        <a:xfrm rot="5400000">
          <a:off x="4248944" y="750093"/>
          <a:ext cx="1624806" cy="3374231"/>
        </a:xfrm>
        <a:prstGeom prst="round1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kern="1200" dirty="0"/>
            <a:t>Campus Culture/Climate</a:t>
          </a:r>
        </a:p>
      </dsp:txBody>
      <dsp:txXfrm rot="-5400000">
        <a:off x="3374232" y="2031006"/>
        <a:ext cx="3374231" cy="1218604"/>
      </dsp:txXfrm>
    </dsp:sp>
    <dsp:sp modelId="{9518E47F-AA02-4A87-847C-036069836639}">
      <dsp:nvSpPr>
        <dsp:cNvPr id="0" name=""/>
        <dsp:cNvSpPr/>
      </dsp:nvSpPr>
      <dsp:spPr>
        <a:xfrm>
          <a:off x="2361962" y="1218604"/>
          <a:ext cx="2024538" cy="812403"/>
        </a:xfrm>
        <a:prstGeom prst="roundRect">
          <a:avLst/>
        </a:prstGeom>
        <a:solidFill>
          <a:schemeClr val="accent1">
            <a:tint val="6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a:t>Title IX Compliance</a:t>
          </a:r>
        </a:p>
      </dsp:txBody>
      <dsp:txXfrm>
        <a:off x="2401620" y="1258262"/>
        <a:ext cx="1945222" cy="7330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5D170A-88F7-46A0-B88C-CFD84EAAA2D5}">
      <dsp:nvSpPr>
        <dsp:cNvPr id="0" name=""/>
        <dsp:cNvSpPr/>
      </dsp:nvSpPr>
      <dsp:spPr>
        <a:xfrm>
          <a:off x="4219752" y="1366503"/>
          <a:ext cx="3259372" cy="128466"/>
        </a:xfrm>
        <a:custGeom>
          <a:avLst/>
          <a:gdLst/>
          <a:ahLst/>
          <a:cxnLst/>
          <a:rect l="0" t="0" r="0" b="0"/>
          <a:pathLst>
            <a:path>
              <a:moveTo>
                <a:pt x="0" y="0"/>
              </a:moveTo>
              <a:lnTo>
                <a:pt x="0" y="64737"/>
              </a:lnTo>
              <a:lnTo>
                <a:pt x="3259372" y="64737"/>
              </a:lnTo>
              <a:lnTo>
                <a:pt x="3259372" y="12846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2ACD61-C7D4-41C9-A689-5E8CA66B59D2}">
      <dsp:nvSpPr>
        <dsp:cNvPr id="0" name=""/>
        <dsp:cNvSpPr/>
      </dsp:nvSpPr>
      <dsp:spPr>
        <a:xfrm>
          <a:off x="4219752" y="1366503"/>
          <a:ext cx="2750929" cy="128466"/>
        </a:xfrm>
        <a:custGeom>
          <a:avLst/>
          <a:gdLst/>
          <a:ahLst/>
          <a:cxnLst/>
          <a:rect l="0" t="0" r="0" b="0"/>
          <a:pathLst>
            <a:path>
              <a:moveTo>
                <a:pt x="0" y="0"/>
              </a:moveTo>
              <a:lnTo>
                <a:pt x="0" y="64737"/>
              </a:lnTo>
              <a:lnTo>
                <a:pt x="2750929" y="64737"/>
              </a:lnTo>
              <a:lnTo>
                <a:pt x="2750929" y="12846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1C05F5-E143-450E-BF53-5DC945A196A1}">
      <dsp:nvSpPr>
        <dsp:cNvPr id="0" name=""/>
        <dsp:cNvSpPr/>
      </dsp:nvSpPr>
      <dsp:spPr>
        <a:xfrm>
          <a:off x="4219752" y="1366503"/>
          <a:ext cx="2230087" cy="128466"/>
        </a:xfrm>
        <a:custGeom>
          <a:avLst/>
          <a:gdLst/>
          <a:ahLst/>
          <a:cxnLst/>
          <a:rect l="0" t="0" r="0" b="0"/>
          <a:pathLst>
            <a:path>
              <a:moveTo>
                <a:pt x="0" y="0"/>
              </a:moveTo>
              <a:lnTo>
                <a:pt x="0" y="64737"/>
              </a:lnTo>
              <a:lnTo>
                <a:pt x="2230087" y="64737"/>
              </a:lnTo>
              <a:lnTo>
                <a:pt x="2230087" y="12846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DB5FA4-E2EC-41B1-8053-A5569AFA4D90}">
      <dsp:nvSpPr>
        <dsp:cNvPr id="0" name=""/>
        <dsp:cNvSpPr/>
      </dsp:nvSpPr>
      <dsp:spPr>
        <a:xfrm>
          <a:off x="4219752" y="1366503"/>
          <a:ext cx="1562839" cy="128466"/>
        </a:xfrm>
        <a:custGeom>
          <a:avLst/>
          <a:gdLst/>
          <a:ahLst/>
          <a:cxnLst/>
          <a:rect l="0" t="0" r="0" b="0"/>
          <a:pathLst>
            <a:path>
              <a:moveTo>
                <a:pt x="0" y="0"/>
              </a:moveTo>
              <a:lnTo>
                <a:pt x="0" y="64737"/>
              </a:lnTo>
              <a:lnTo>
                <a:pt x="1562839" y="64737"/>
              </a:lnTo>
              <a:lnTo>
                <a:pt x="1562839" y="12846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DE97FE-3A99-4EED-A221-5250C5D92A12}">
      <dsp:nvSpPr>
        <dsp:cNvPr id="0" name=""/>
        <dsp:cNvSpPr/>
      </dsp:nvSpPr>
      <dsp:spPr>
        <a:xfrm>
          <a:off x="4219752" y="1366503"/>
          <a:ext cx="912239" cy="128466"/>
        </a:xfrm>
        <a:custGeom>
          <a:avLst/>
          <a:gdLst/>
          <a:ahLst/>
          <a:cxnLst/>
          <a:rect l="0" t="0" r="0" b="0"/>
          <a:pathLst>
            <a:path>
              <a:moveTo>
                <a:pt x="0" y="0"/>
              </a:moveTo>
              <a:lnTo>
                <a:pt x="0" y="64737"/>
              </a:lnTo>
              <a:lnTo>
                <a:pt x="912239" y="64737"/>
              </a:lnTo>
              <a:lnTo>
                <a:pt x="912239" y="12846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503765-3932-4E55-AF84-48B28B36518B}">
      <dsp:nvSpPr>
        <dsp:cNvPr id="0" name=""/>
        <dsp:cNvSpPr/>
      </dsp:nvSpPr>
      <dsp:spPr>
        <a:xfrm>
          <a:off x="4219752" y="1366503"/>
          <a:ext cx="328764" cy="128466"/>
        </a:xfrm>
        <a:custGeom>
          <a:avLst/>
          <a:gdLst/>
          <a:ahLst/>
          <a:cxnLst/>
          <a:rect l="0" t="0" r="0" b="0"/>
          <a:pathLst>
            <a:path>
              <a:moveTo>
                <a:pt x="0" y="0"/>
              </a:moveTo>
              <a:lnTo>
                <a:pt x="0" y="64737"/>
              </a:lnTo>
              <a:lnTo>
                <a:pt x="328764" y="64737"/>
              </a:lnTo>
              <a:lnTo>
                <a:pt x="328764" y="12846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DC9A77-5250-45E0-A471-03B702FE1A65}">
      <dsp:nvSpPr>
        <dsp:cNvPr id="0" name=""/>
        <dsp:cNvSpPr/>
      </dsp:nvSpPr>
      <dsp:spPr>
        <a:xfrm>
          <a:off x="3863575" y="1366503"/>
          <a:ext cx="356176" cy="128466"/>
        </a:xfrm>
        <a:custGeom>
          <a:avLst/>
          <a:gdLst/>
          <a:ahLst/>
          <a:cxnLst/>
          <a:rect l="0" t="0" r="0" b="0"/>
          <a:pathLst>
            <a:path>
              <a:moveTo>
                <a:pt x="356176" y="0"/>
              </a:moveTo>
              <a:lnTo>
                <a:pt x="356176" y="64737"/>
              </a:lnTo>
              <a:lnTo>
                <a:pt x="0" y="64737"/>
              </a:lnTo>
              <a:lnTo>
                <a:pt x="0" y="12846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6CA7D4-6131-42BC-AB05-57268D660B13}">
      <dsp:nvSpPr>
        <dsp:cNvPr id="0" name=""/>
        <dsp:cNvSpPr/>
      </dsp:nvSpPr>
      <dsp:spPr>
        <a:xfrm>
          <a:off x="3097921" y="1366503"/>
          <a:ext cx="1121830" cy="128466"/>
        </a:xfrm>
        <a:custGeom>
          <a:avLst/>
          <a:gdLst/>
          <a:ahLst/>
          <a:cxnLst/>
          <a:rect l="0" t="0" r="0" b="0"/>
          <a:pathLst>
            <a:path>
              <a:moveTo>
                <a:pt x="1121830" y="0"/>
              </a:moveTo>
              <a:lnTo>
                <a:pt x="1121830" y="64737"/>
              </a:lnTo>
              <a:lnTo>
                <a:pt x="0" y="64737"/>
              </a:lnTo>
              <a:lnTo>
                <a:pt x="0" y="12846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751242-05B4-4E55-9CD6-33E2E5FB26A8}">
      <dsp:nvSpPr>
        <dsp:cNvPr id="0" name=""/>
        <dsp:cNvSpPr/>
      </dsp:nvSpPr>
      <dsp:spPr>
        <a:xfrm>
          <a:off x="2252548" y="1366503"/>
          <a:ext cx="1967203" cy="128466"/>
        </a:xfrm>
        <a:custGeom>
          <a:avLst/>
          <a:gdLst/>
          <a:ahLst/>
          <a:cxnLst/>
          <a:rect l="0" t="0" r="0" b="0"/>
          <a:pathLst>
            <a:path>
              <a:moveTo>
                <a:pt x="1967203" y="0"/>
              </a:moveTo>
              <a:lnTo>
                <a:pt x="1967203" y="64737"/>
              </a:lnTo>
              <a:lnTo>
                <a:pt x="0" y="64737"/>
              </a:lnTo>
              <a:lnTo>
                <a:pt x="0" y="12846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103B7E-5E53-41E4-B641-2BA985DA5B63}">
      <dsp:nvSpPr>
        <dsp:cNvPr id="0" name=""/>
        <dsp:cNvSpPr/>
      </dsp:nvSpPr>
      <dsp:spPr>
        <a:xfrm>
          <a:off x="1295292" y="1366503"/>
          <a:ext cx="2924460" cy="128466"/>
        </a:xfrm>
        <a:custGeom>
          <a:avLst/>
          <a:gdLst/>
          <a:ahLst/>
          <a:cxnLst/>
          <a:rect l="0" t="0" r="0" b="0"/>
          <a:pathLst>
            <a:path>
              <a:moveTo>
                <a:pt x="2924460" y="0"/>
              </a:moveTo>
              <a:lnTo>
                <a:pt x="2924460" y="64737"/>
              </a:lnTo>
              <a:lnTo>
                <a:pt x="0" y="64737"/>
              </a:lnTo>
              <a:lnTo>
                <a:pt x="0" y="128466"/>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33DF62-F66B-46A8-80AF-7B3555E1A02B}">
      <dsp:nvSpPr>
        <dsp:cNvPr id="0" name=""/>
        <dsp:cNvSpPr/>
      </dsp:nvSpPr>
      <dsp:spPr>
        <a:xfrm>
          <a:off x="2831741" y="0"/>
          <a:ext cx="2776020" cy="1366503"/>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lvl="0" algn="l" defTabSz="2133600">
            <a:lnSpc>
              <a:spcPct val="90000"/>
            </a:lnSpc>
            <a:spcBef>
              <a:spcPct val="0"/>
            </a:spcBef>
            <a:spcAft>
              <a:spcPct val="35000"/>
            </a:spcAft>
          </a:pPr>
          <a:r>
            <a:rPr lang="en-US" sz="4800" b="1" kern="1200" dirty="0"/>
            <a:t>    ERM</a:t>
          </a:r>
        </a:p>
      </dsp:txBody>
      <dsp:txXfrm>
        <a:off x="2831741" y="0"/>
        <a:ext cx="2776020" cy="1366503"/>
      </dsp:txXfrm>
    </dsp:sp>
    <dsp:sp modelId="{07F10088-AAD3-418E-93F0-B654B0663F6C}">
      <dsp:nvSpPr>
        <dsp:cNvPr id="0" name=""/>
        <dsp:cNvSpPr/>
      </dsp:nvSpPr>
      <dsp:spPr>
        <a:xfrm>
          <a:off x="858055" y="1494969"/>
          <a:ext cx="874472" cy="1748274"/>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11430" tIns="11430" rIns="11430" bIns="11430" numCol="1" spcCol="1270" anchor="ctr" anchorCtr="0">
          <a:noAutofit/>
        </a:bodyPr>
        <a:lstStyle/>
        <a:p>
          <a:pPr lvl="0" algn="ctr" defTabSz="800100">
            <a:lnSpc>
              <a:spcPts val="1100"/>
            </a:lnSpc>
            <a:spcBef>
              <a:spcPct val="0"/>
            </a:spcBef>
            <a:spcAft>
              <a:spcPct val="35000"/>
            </a:spcAft>
          </a:pPr>
          <a:r>
            <a:rPr lang="en-US" sz="1800" kern="1200" dirty="0"/>
            <a:t>President</a:t>
          </a:r>
        </a:p>
        <a:p>
          <a:pPr lvl="0" algn="ctr" defTabSz="800100">
            <a:lnSpc>
              <a:spcPts val="1100"/>
            </a:lnSpc>
            <a:spcBef>
              <a:spcPct val="0"/>
            </a:spcBef>
            <a:spcAft>
              <a:spcPct val="35000"/>
            </a:spcAft>
          </a:pPr>
          <a:r>
            <a:rPr lang="en-US" sz="1800" kern="1200" dirty="0"/>
            <a:t>Cabinet</a:t>
          </a:r>
        </a:p>
        <a:p>
          <a:pPr lvl="0" algn="ctr" defTabSz="800100">
            <a:lnSpc>
              <a:spcPts val="1100"/>
            </a:lnSpc>
            <a:spcBef>
              <a:spcPct val="0"/>
            </a:spcBef>
            <a:spcAft>
              <a:spcPct val="35000"/>
            </a:spcAft>
          </a:pPr>
          <a:r>
            <a:rPr lang="en-US" sz="1800" kern="1200" dirty="0"/>
            <a:t>Board</a:t>
          </a:r>
        </a:p>
      </dsp:txBody>
      <dsp:txXfrm>
        <a:off x="858055" y="1494969"/>
        <a:ext cx="874472" cy="1748274"/>
      </dsp:txXfrm>
    </dsp:sp>
    <dsp:sp modelId="{4E2A353B-770B-4FF4-9EB3-CA513D382C18}">
      <dsp:nvSpPr>
        <dsp:cNvPr id="0" name=""/>
        <dsp:cNvSpPr/>
      </dsp:nvSpPr>
      <dsp:spPr>
        <a:xfrm>
          <a:off x="1859985" y="1494969"/>
          <a:ext cx="785125" cy="3142588"/>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11430" tIns="11430" rIns="11430" bIns="11430" numCol="1" spcCol="1270" anchor="ctr" anchorCtr="0">
          <a:noAutofit/>
        </a:bodyPr>
        <a:lstStyle/>
        <a:p>
          <a:pPr lvl="0" algn="ctr" defTabSz="800100">
            <a:lnSpc>
              <a:spcPct val="90000"/>
            </a:lnSpc>
            <a:spcBef>
              <a:spcPct val="0"/>
            </a:spcBef>
            <a:spcAft>
              <a:spcPct val="35000"/>
            </a:spcAft>
          </a:pPr>
          <a:endParaRPr lang="en-US" sz="1800" kern="1200" dirty="0"/>
        </a:p>
        <a:p>
          <a:pPr lvl="0" algn="ctr" defTabSz="800100">
            <a:lnSpc>
              <a:spcPct val="90000"/>
            </a:lnSpc>
            <a:spcBef>
              <a:spcPct val="0"/>
            </a:spcBef>
            <a:spcAft>
              <a:spcPct val="35000"/>
            </a:spcAft>
          </a:pPr>
          <a:r>
            <a:rPr lang="en-US" sz="1800" kern="1200" dirty="0"/>
            <a:t>Title IX Coordinator, Investigators, REs, SARTs</a:t>
          </a:r>
        </a:p>
        <a:p>
          <a:pPr lvl="0" algn="ctr" defTabSz="800100">
            <a:lnSpc>
              <a:spcPct val="90000"/>
            </a:lnSpc>
            <a:spcBef>
              <a:spcPct val="0"/>
            </a:spcBef>
            <a:spcAft>
              <a:spcPct val="35000"/>
            </a:spcAft>
          </a:pPr>
          <a:endParaRPr lang="en-US" sz="1800" kern="1200" dirty="0"/>
        </a:p>
      </dsp:txBody>
      <dsp:txXfrm>
        <a:off x="1859985" y="1494969"/>
        <a:ext cx="785125" cy="3142588"/>
      </dsp:txXfrm>
    </dsp:sp>
    <dsp:sp modelId="{C7F14417-9732-4DEA-BC0E-B6209A2192D9}">
      <dsp:nvSpPr>
        <dsp:cNvPr id="0" name=""/>
        <dsp:cNvSpPr/>
      </dsp:nvSpPr>
      <dsp:spPr>
        <a:xfrm>
          <a:off x="2772568" y="1494969"/>
          <a:ext cx="650706" cy="3761821"/>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0" kern="1200" dirty="0"/>
            <a:t>Health Services, Advocacy and Counseling</a:t>
          </a:r>
        </a:p>
      </dsp:txBody>
      <dsp:txXfrm>
        <a:off x="2772568" y="1494969"/>
        <a:ext cx="650706" cy="3761821"/>
      </dsp:txXfrm>
    </dsp:sp>
    <dsp:sp modelId="{DF89093F-BA68-449E-A91C-6D94F434454E}">
      <dsp:nvSpPr>
        <dsp:cNvPr id="0" name=""/>
        <dsp:cNvSpPr/>
      </dsp:nvSpPr>
      <dsp:spPr>
        <a:xfrm>
          <a:off x="3550731" y="1494969"/>
          <a:ext cx="625688" cy="3221705"/>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HR, Athletics, RSOs,     Greek Chapters</a:t>
          </a:r>
        </a:p>
      </dsp:txBody>
      <dsp:txXfrm>
        <a:off x="3550731" y="1494969"/>
        <a:ext cx="625688" cy="3221705"/>
      </dsp:txXfrm>
    </dsp:sp>
    <dsp:sp modelId="{777F34C5-A41C-4E2C-8A47-89817058217C}">
      <dsp:nvSpPr>
        <dsp:cNvPr id="0" name=""/>
        <dsp:cNvSpPr/>
      </dsp:nvSpPr>
      <dsp:spPr>
        <a:xfrm>
          <a:off x="4303877" y="1494969"/>
          <a:ext cx="489278" cy="3387330"/>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0" kern="1200" dirty="0"/>
            <a:t>Multi-culturalism Center</a:t>
          </a:r>
        </a:p>
      </dsp:txBody>
      <dsp:txXfrm>
        <a:off x="4303877" y="1494969"/>
        <a:ext cx="489278" cy="3387330"/>
      </dsp:txXfrm>
    </dsp:sp>
    <dsp:sp modelId="{2E08628C-4DC4-467E-91D6-B4EE2FF98A84}">
      <dsp:nvSpPr>
        <dsp:cNvPr id="0" name=""/>
        <dsp:cNvSpPr/>
      </dsp:nvSpPr>
      <dsp:spPr>
        <a:xfrm>
          <a:off x="4920612" y="1494969"/>
          <a:ext cx="422757" cy="2896061"/>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11430" tIns="11430" rIns="11430" bIns="1143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n-US" sz="1800" kern="1200" dirty="0"/>
        </a:p>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dirty="0"/>
            <a:t>AODV Prevention</a:t>
          </a:r>
        </a:p>
        <a:p>
          <a:pPr lvl="0" algn="ctr" defTabSz="711200">
            <a:lnSpc>
              <a:spcPct val="90000"/>
            </a:lnSpc>
            <a:spcBef>
              <a:spcPct val="0"/>
            </a:spcBef>
            <a:spcAft>
              <a:spcPct val="35000"/>
            </a:spcAft>
          </a:pPr>
          <a:endParaRPr lang="en-US" kern="1200" dirty="0"/>
        </a:p>
      </dsp:txBody>
      <dsp:txXfrm>
        <a:off x="4920612" y="1494969"/>
        <a:ext cx="422757" cy="2896061"/>
      </dsp:txXfrm>
    </dsp:sp>
    <dsp:sp modelId="{CBDF8162-5CE3-4E0A-9BD1-22BA8E5ACBB4}">
      <dsp:nvSpPr>
        <dsp:cNvPr id="0" name=""/>
        <dsp:cNvSpPr/>
      </dsp:nvSpPr>
      <dsp:spPr>
        <a:xfrm>
          <a:off x="5470827" y="1494969"/>
          <a:ext cx="623527" cy="2956045"/>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11430" tIns="11430" rIns="11430" bIns="11430" numCol="1" spcCol="1270" anchor="t" anchorCtr="0">
          <a:noAutofit/>
        </a:bodyPr>
        <a:lstStyle/>
        <a:p>
          <a:pPr lvl="0" algn="ctr" defTabSz="800100">
            <a:lnSpc>
              <a:spcPct val="90000"/>
            </a:lnSpc>
            <a:spcBef>
              <a:spcPct val="0"/>
            </a:spcBef>
            <a:spcAft>
              <a:spcPct val="35000"/>
            </a:spcAft>
          </a:pPr>
          <a:r>
            <a:rPr lang="en-US" sz="1800" kern="1200" dirty="0"/>
            <a:t>Student Discipline CARE/BIT Team</a:t>
          </a:r>
        </a:p>
        <a:p>
          <a:pPr lvl="0" algn="ctr" defTabSz="800100">
            <a:lnSpc>
              <a:spcPct val="90000"/>
            </a:lnSpc>
            <a:spcBef>
              <a:spcPct val="0"/>
            </a:spcBef>
            <a:spcAft>
              <a:spcPct val="35000"/>
            </a:spcAft>
          </a:pPr>
          <a:endParaRPr lang="en-US" sz="1800" kern="1200" dirty="0"/>
        </a:p>
      </dsp:txBody>
      <dsp:txXfrm>
        <a:off x="5470827" y="1494969"/>
        <a:ext cx="623527" cy="2956045"/>
      </dsp:txXfrm>
    </dsp:sp>
    <dsp:sp modelId="{61D21083-8BA6-4F2E-B17F-08CAC8F556D5}">
      <dsp:nvSpPr>
        <dsp:cNvPr id="0" name=""/>
        <dsp:cNvSpPr/>
      </dsp:nvSpPr>
      <dsp:spPr>
        <a:xfrm>
          <a:off x="6221812" y="1494969"/>
          <a:ext cx="456054" cy="1205039"/>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Faculty</a:t>
          </a:r>
        </a:p>
      </dsp:txBody>
      <dsp:txXfrm>
        <a:off x="6221812" y="1494969"/>
        <a:ext cx="456054" cy="1205039"/>
      </dsp:txXfrm>
    </dsp:sp>
    <dsp:sp modelId="{07A0EFEC-2906-4D8C-B4EE-6D2F5E3CF98A}">
      <dsp:nvSpPr>
        <dsp:cNvPr id="0" name=""/>
        <dsp:cNvSpPr/>
      </dsp:nvSpPr>
      <dsp:spPr>
        <a:xfrm>
          <a:off x="6805324" y="1494969"/>
          <a:ext cx="330715" cy="1905839"/>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11430" tIns="11430" rIns="11430" bIns="11430" numCol="1" spcCol="1270" anchor="ctr" anchorCtr="0">
          <a:noAutofit/>
        </a:bodyPr>
        <a:lstStyle/>
        <a:p>
          <a:pPr lvl="0" algn="ctr" defTabSz="800100">
            <a:lnSpc>
              <a:spcPct val="90000"/>
            </a:lnSpc>
            <a:spcBef>
              <a:spcPct val="0"/>
            </a:spcBef>
            <a:spcAft>
              <a:spcPct val="35000"/>
            </a:spcAft>
          </a:pPr>
          <a:endParaRPr lang="en-US" sz="1800" kern="1200" dirty="0"/>
        </a:p>
        <a:p>
          <a:pPr lvl="0" algn="ctr" defTabSz="800100">
            <a:lnSpc>
              <a:spcPct val="90000"/>
            </a:lnSpc>
            <a:spcBef>
              <a:spcPct val="0"/>
            </a:spcBef>
            <a:spcAft>
              <a:spcPct val="35000"/>
            </a:spcAft>
          </a:pPr>
          <a:r>
            <a:rPr lang="en-US" sz="1800" kern="1200" dirty="0"/>
            <a:t>Legal Counsel</a:t>
          </a:r>
        </a:p>
        <a:p>
          <a:pPr lvl="0" algn="ctr" defTabSz="800100">
            <a:lnSpc>
              <a:spcPct val="90000"/>
            </a:lnSpc>
            <a:spcBef>
              <a:spcPct val="0"/>
            </a:spcBef>
            <a:spcAft>
              <a:spcPct val="35000"/>
            </a:spcAft>
          </a:pPr>
          <a:endParaRPr lang="en-US" sz="1800" kern="1200" dirty="0"/>
        </a:p>
      </dsp:txBody>
      <dsp:txXfrm>
        <a:off x="6805324" y="1494969"/>
        <a:ext cx="330715" cy="1905839"/>
      </dsp:txXfrm>
    </dsp:sp>
    <dsp:sp modelId="{6A8AA800-93CA-49DB-8E4A-66804A5115FB}">
      <dsp:nvSpPr>
        <dsp:cNvPr id="0" name=""/>
        <dsp:cNvSpPr/>
      </dsp:nvSpPr>
      <dsp:spPr>
        <a:xfrm>
          <a:off x="7263497" y="1494969"/>
          <a:ext cx="431254" cy="2634904"/>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vert270"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Public Safety, CSAs</a:t>
          </a:r>
        </a:p>
      </dsp:txBody>
      <dsp:txXfrm>
        <a:off x="7263497" y="1494969"/>
        <a:ext cx="431254" cy="2634904"/>
      </dsp:txXfrm>
    </dsp:sp>
    <dsp:sp modelId="{C98F2D7C-3A9B-41AD-A4CA-3FFE0CD551B1}">
      <dsp:nvSpPr>
        <dsp:cNvPr id="0" name=""/>
        <dsp:cNvSpPr/>
      </dsp:nvSpPr>
      <dsp:spPr>
        <a:xfrm>
          <a:off x="5112475" y="640289"/>
          <a:ext cx="1922572" cy="690779"/>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a:t>Chief Compliance Officer</a:t>
          </a:r>
        </a:p>
      </dsp:txBody>
      <dsp:txXfrm>
        <a:off x="5112475" y="640289"/>
        <a:ext cx="1922572" cy="69077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792C29-C9AC-4352-B072-CDD28376F368}">
      <dsp:nvSpPr>
        <dsp:cNvPr id="0" name=""/>
        <dsp:cNvSpPr/>
      </dsp:nvSpPr>
      <dsp:spPr>
        <a:xfrm>
          <a:off x="3159286" y="2788708"/>
          <a:ext cx="1987227" cy="1987227"/>
        </a:xfrm>
        <a:prstGeom prst="ellipse">
          <a:avLst/>
        </a:prstGeom>
        <a:solidFill>
          <a:srgbClr val="463B7F"/>
        </a:solidFill>
        <a:ln w="55000" cap="flat" cmpd="thickThin" algn="ctr">
          <a:solidFill>
            <a:srgbClr val="463B7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en-US" sz="3300" b="1" kern="1200" dirty="0"/>
            <a:t>Victim</a:t>
          </a:r>
        </a:p>
      </dsp:txBody>
      <dsp:txXfrm>
        <a:off x="3450309" y="3079731"/>
        <a:ext cx="1405181" cy="1405181"/>
      </dsp:txXfrm>
    </dsp:sp>
    <dsp:sp modelId="{3CF451AE-A590-4E6C-8353-082B7B18AEE6}">
      <dsp:nvSpPr>
        <dsp:cNvPr id="0" name=""/>
        <dsp:cNvSpPr/>
      </dsp:nvSpPr>
      <dsp:spPr>
        <a:xfrm rot="5400000">
          <a:off x="3941520" y="2064014"/>
          <a:ext cx="422759" cy="6756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dirty="0"/>
        </a:p>
      </dsp:txBody>
      <dsp:txXfrm>
        <a:off x="4004934" y="2135731"/>
        <a:ext cx="295931" cy="405395"/>
      </dsp:txXfrm>
    </dsp:sp>
    <dsp:sp modelId="{A2A42350-1F6F-4ADE-9228-7E3617F99BEE}">
      <dsp:nvSpPr>
        <dsp:cNvPr id="0" name=""/>
        <dsp:cNvSpPr/>
      </dsp:nvSpPr>
      <dsp:spPr>
        <a:xfrm>
          <a:off x="3159286" y="3820"/>
          <a:ext cx="1987227" cy="1987227"/>
        </a:xfrm>
        <a:prstGeom prst="ellipse">
          <a:avLst/>
        </a:prstGeom>
        <a:solidFill>
          <a:srgbClr val="004B85"/>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b="1" kern="1200" dirty="0"/>
            <a:t>Protect</a:t>
          </a:r>
        </a:p>
      </dsp:txBody>
      <dsp:txXfrm>
        <a:off x="3450309" y="294843"/>
        <a:ext cx="1405181" cy="1405181"/>
      </dsp:txXfrm>
    </dsp:sp>
    <dsp:sp modelId="{3280B476-5817-4C1C-954A-A41E3A818EF2}">
      <dsp:nvSpPr>
        <dsp:cNvPr id="0" name=""/>
        <dsp:cNvSpPr/>
      </dsp:nvSpPr>
      <dsp:spPr>
        <a:xfrm rot="12600000">
          <a:off x="5102282" y="4189149"/>
          <a:ext cx="422759" cy="6756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dirty="0"/>
        </a:p>
      </dsp:txBody>
      <dsp:txXfrm>
        <a:off x="5220614" y="4355987"/>
        <a:ext cx="295931" cy="405395"/>
      </dsp:txXfrm>
    </dsp:sp>
    <dsp:sp modelId="{3FE2480A-CA92-4FA5-B293-5D5FA40914D9}">
      <dsp:nvSpPr>
        <dsp:cNvPr id="0" name=""/>
        <dsp:cNvSpPr/>
      </dsp:nvSpPr>
      <dsp:spPr>
        <a:xfrm>
          <a:off x="5571069" y="4181151"/>
          <a:ext cx="1987227" cy="1987227"/>
        </a:xfrm>
        <a:prstGeom prst="ellipse">
          <a:avLst/>
        </a:prstGeom>
        <a:solidFill>
          <a:srgbClr val="004B85"/>
        </a:solid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b="1" kern="1200" dirty="0"/>
            <a:t>Support</a:t>
          </a:r>
        </a:p>
      </dsp:txBody>
      <dsp:txXfrm>
        <a:off x="5862092" y="4472174"/>
        <a:ext cx="1405181" cy="1405181"/>
      </dsp:txXfrm>
    </dsp:sp>
    <dsp:sp modelId="{C5657628-937A-483C-99B6-EEED6A867144}">
      <dsp:nvSpPr>
        <dsp:cNvPr id="0" name=""/>
        <dsp:cNvSpPr/>
      </dsp:nvSpPr>
      <dsp:spPr>
        <a:xfrm rot="8893818" flipH="1">
          <a:off x="2790399" y="4222878"/>
          <a:ext cx="451604" cy="61645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rot="10800000">
        <a:off x="2800548" y="4381835"/>
        <a:ext cx="316123" cy="369874"/>
      </dsp:txXfrm>
    </dsp:sp>
    <dsp:sp modelId="{280B6C51-8996-40AA-BBA0-62BACDD91163}">
      <dsp:nvSpPr>
        <dsp:cNvPr id="0" name=""/>
        <dsp:cNvSpPr/>
      </dsp:nvSpPr>
      <dsp:spPr>
        <a:xfrm>
          <a:off x="747503" y="4181151"/>
          <a:ext cx="1987227" cy="1987227"/>
        </a:xfrm>
        <a:prstGeom prst="ellipse">
          <a:avLst/>
        </a:prstGeom>
        <a:solidFill>
          <a:srgbClr val="004B85"/>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b="1" kern="1200" dirty="0"/>
            <a:t>Empower</a:t>
          </a:r>
        </a:p>
      </dsp:txBody>
      <dsp:txXfrm>
        <a:off x="1038526" y="4472174"/>
        <a:ext cx="1405181" cy="1405181"/>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56C9BFC0-6ABB-4000-BC39-6DB523C01F5B}" type="datetimeFigureOut">
              <a:rPr lang="en-US" smtClean="0"/>
              <a:t>3/5/2016</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BE3CF776-5DAE-4E0D-8B21-C3E13264D7F3}" type="slidenum">
              <a:rPr lang="en-US" smtClean="0"/>
              <a:t>‹#›</a:t>
            </a:fld>
            <a:endParaRPr lang="en-US" dirty="0"/>
          </a:p>
        </p:txBody>
      </p:sp>
    </p:spTree>
    <p:extLst>
      <p:ext uri="{BB962C8B-B14F-4D97-AF65-F5344CB8AC3E}">
        <p14:creationId xmlns:p14="http://schemas.microsoft.com/office/powerpoint/2010/main" val="26316002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94214A7F-9323-496E-B3B1-90CBDA9484BA}" type="datetimeFigureOut">
              <a:rPr lang="en-US" smtClean="0"/>
              <a:t>3/5/2016</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E8BD1D43-7640-4F6F-B557-6F56DEF6EEC4}" type="slidenum">
              <a:rPr lang="en-US" smtClean="0"/>
              <a:t>‹#›</a:t>
            </a:fld>
            <a:endParaRPr lang="en-US" dirty="0"/>
          </a:p>
        </p:txBody>
      </p:sp>
    </p:spTree>
    <p:extLst>
      <p:ext uri="{BB962C8B-B14F-4D97-AF65-F5344CB8AC3E}">
        <p14:creationId xmlns:p14="http://schemas.microsoft.com/office/powerpoint/2010/main" val="2688344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guidance keeps coming at us and in waves.</a:t>
            </a:r>
          </a:p>
          <a:p>
            <a:r>
              <a:rPr lang="en-US" dirty="0"/>
              <a:t>April is Sexual Assault awareness month</a:t>
            </a:r>
          </a:p>
          <a:p>
            <a:r>
              <a:rPr lang="en-US" dirty="0"/>
              <a:t>All of the guidance basically falls into one of four areas.</a:t>
            </a:r>
          </a:p>
          <a:p>
            <a:r>
              <a:rPr lang="en-US" dirty="0"/>
              <a:t>A way to structure all the guidance for implementation.</a:t>
            </a:r>
          </a:p>
          <a:p>
            <a:r>
              <a:rPr lang="en-US" dirty="0"/>
              <a:t>Many people spend the most time/resources on corner 2.  But all are important.</a:t>
            </a:r>
          </a:p>
        </p:txBody>
      </p:sp>
      <p:sp>
        <p:nvSpPr>
          <p:cNvPr id="4" name="Slide Number Placeholder 3"/>
          <p:cNvSpPr>
            <a:spLocks noGrp="1"/>
          </p:cNvSpPr>
          <p:nvPr>
            <p:ph type="sldNum" sz="quarter" idx="10"/>
          </p:nvPr>
        </p:nvSpPr>
        <p:spPr/>
        <p:txBody>
          <a:bodyPr/>
          <a:lstStyle/>
          <a:p>
            <a:fld id="{E8BD1D43-7640-4F6F-B557-6F56DEF6EEC4}" type="slidenum">
              <a:rPr lang="en-US" smtClean="0"/>
              <a:t>4</a:t>
            </a:fld>
            <a:endParaRPr lang="en-US" dirty="0"/>
          </a:p>
        </p:txBody>
      </p:sp>
    </p:spTree>
    <p:extLst>
      <p:ext uri="{BB962C8B-B14F-4D97-AF65-F5344CB8AC3E}">
        <p14:creationId xmlns:p14="http://schemas.microsoft.com/office/powerpoint/2010/main" val="3791149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just about athletics.</a:t>
            </a:r>
          </a:p>
          <a:p>
            <a:r>
              <a:rPr lang="en-US" dirty="0"/>
              <a:t>Title IX wants to evolve and expand.</a:t>
            </a:r>
          </a:p>
          <a:p>
            <a:r>
              <a:rPr lang="en-US" dirty="0"/>
              <a:t>The US almost passed an equal rights amendment, but it fell short.</a:t>
            </a:r>
          </a:p>
          <a:p>
            <a:r>
              <a:rPr lang="en-US" dirty="0"/>
              <a:t>Title IX reflected a</a:t>
            </a:r>
            <a:r>
              <a:rPr lang="en-US" baseline="0" dirty="0"/>
              <a:t> legal compromise.</a:t>
            </a:r>
          </a:p>
          <a:p>
            <a:r>
              <a:rPr lang="en-US" baseline="0" dirty="0"/>
              <a:t>Title IX is almost Constitutional and everyone is timid to make major changes to this statute.</a:t>
            </a:r>
          </a:p>
          <a:p>
            <a:r>
              <a:rPr lang="en-US" baseline="0" dirty="0"/>
              <a:t>Title IX must have a mission and we should articulate that mission in our efforts on campus.</a:t>
            </a:r>
          </a:p>
          <a:p>
            <a:r>
              <a:rPr lang="en-US" baseline="0" dirty="0"/>
              <a:t>It was the great hope of Congress that Title IX would reduce barriers to education.  But we don’t need a law to address it.  Addressing barriers to education is what we should be doing anyways.</a:t>
            </a:r>
          </a:p>
          <a:p>
            <a:r>
              <a:rPr lang="en-US" baseline="0" dirty="0"/>
              <a:t>Title IX will not work if only one person on campus believes in it.  We must pass along this mission to everyone.</a:t>
            </a:r>
          </a:p>
          <a:p>
            <a:r>
              <a:rPr lang="en-US" baseline="0" dirty="0"/>
              <a:t>We need to embrace the mission and make Title IX our own, from an educational viewpoint.</a:t>
            </a:r>
          </a:p>
          <a:p>
            <a:r>
              <a:rPr lang="en-US" baseline="0" dirty="0"/>
              <a:t>Title IX will only work if Americans internalize Title IX and come into voluntary compliance.</a:t>
            </a:r>
          </a:p>
          <a:p>
            <a:r>
              <a:rPr lang="en-US" baseline="0" dirty="0"/>
              <a:t>Most people need to be educated, not disciplined.</a:t>
            </a:r>
          </a:p>
          <a:p>
            <a:r>
              <a:rPr lang="en-US" baseline="0" dirty="0"/>
              <a:t>When the guidance runs out and you are not sure what to do, always go back to the mission of Title IX.</a:t>
            </a:r>
          </a:p>
          <a:p>
            <a:r>
              <a:rPr lang="en-US" baseline="0" dirty="0"/>
              <a:t>You can make choices that are guided by the spirit of the law.</a:t>
            </a:r>
          </a:p>
          <a:p>
            <a:r>
              <a:rPr lang="en-US" baseline="0" dirty="0"/>
              <a:t>More often than not, we are not the discriminators.  Our campuses must respond.</a:t>
            </a:r>
          </a:p>
          <a:p>
            <a:r>
              <a:rPr lang="en-US" baseline="0" dirty="0"/>
              <a:t>Victims most want to be responded to in an appropriate and humane way.</a:t>
            </a:r>
          </a:p>
          <a:p>
            <a:r>
              <a:rPr lang="en-US" baseline="0" dirty="0"/>
              <a:t>Title IX is a people business.</a:t>
            </a:r>
            <a:endParaRPr lang="en-US" dirty="0"/>
          </a:p>
          <a:p>
            <a:endParaRPr lang="en-US" dirty="0"/>
          </a:p>
        </p:txBody>
      </p:sp>
      <p:sp>
        <p:nvSpPr>
          <p:cNvPr id="4" name="Slide Number Placeholder 3"/>
          <p:cNvSpPr>
            <a:spLocks noGrp="1"/>
          </p:cNvSpPr>
          <p:nvPr>
            <p:ph type="sldNum" sz="quarter" idx="10"/>
          </p:nvPr>
        </p:nvSpPr>
        <p:spPr/>
        <p:txBody>
          <a:bodyPr/>
          <a:lstStyle/>
          <a:p>
            <a:fld id="{E8BD1D43-7640-4F6F-B557-6F56DEF6EEC4}" type="slidenum">
              <a:rPr lang="en-US" smtClean="0"/>
              <a:t>7</a:t>
            </a:fld>
            <a:endParaRPr lang="en-US" dirty="0"/>
          </a:p>
        </p:txBody>
      </p:sp>
    </p:spTree>
    <p:extLst>
      <p:ext uri="{BB962C8B-B14F-4D97-AF65-F5344CB8AC3E}">
        <p14:creationId xmlns:p14="http://schemas.microsoft.com/office/powerpoint/2010/main" val="2478717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OCR has hammered</a:t>
            </a:r>
            <a:r>
              <a:rPr lang="en-US" baseline="0" dirty="0"/>
              <a:t> on that you respond immediately and you continue to respond until the goal is met: </a:t>
            </a:r>
            <a:r>
              <a:rPr lang="en-US" dirty="0"/>
              <a:t>to end the sexual violence, eliminate the hostile environment, prevent its recurrence, and, as appropriate, remedy its effects.  </a:t>
            </a:r>
          </a:p>
        </p:txBody>
      </p:sp>
      <p:sp>
        <p:nvSpPr>
          <p:cNvPr id="4" name="Slide Number Placeholder 3"/>
          <p:cNvSpPr>
            <a:spLocks noGrp="1"/>
          </p:cNvSpPr>
          <p:nvPr>
            <p:ph type="sldNum" sz="quarter" idx="10"/>
          </p:nvPr>
        </p:nvSpPr>
        <p:spPr/>
        <p:txBody>
          <a:bodyPr/>
          <a:lstStyle/>
          <a:p>
            <a:fld id="{E8BD1D43-7640-4F6F-B557-6F56DEF6EEC4}" type="slidenum">
              <a:rPr lang="en-US" smtClean="0"/>
              <a:t>8</a:t>
            </a:fld>
            <a:endParaRPr lang="en-US" dirty="0"/>
          </a:p>
        </p:txBody>
      </p:sp>
    </p:spTree>
    <p:extLst>
      <p:ext uri="{BB962C8B-B14F-4D97-AF65-F5344CB8AC3E}">
        <p14:creationId xmlns:p14="http://schemas.microsoft.com/office/powerpoint/2010/main" val="4110472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Dept.</a:t>
            </a:r>
            <a:r>
              <a:rPr lang="en-US" baseline="0" dirty="0"/>
              <a:t> of Ed had historically focused on P-12.</a:t>
            </a:r>
            <a:endParaRPr lang="en-US" dirty="0"/>
          </a:p>
        </p:txBody>
      </p:sp>
      <p:sp>
        <p:nvSpPr>
          <p:cNvPr id="4" name="Slide Number Placeholder 3"/>
          <p:cNvSpPr>
            <a:spLocks noGrp="1"/>
          </p:cNvSpPr>
          <p:nvPr>
            <p:ph type="sldNum" sz="quarter" idx="10"/>
          </p:nvPr>
        </p:nvSpPr>
        <p:spPr/>
        <p:txBody>
          <a:bodyPr/>
          <a:lstStyle/>
          <a:p>
            <a:fld id="{E8BD1D43-7640-4F6F-B557-6F56DEF6EEC4}" type="slidenum">
              <a:rPr lang="en-US" smtClean="0"/>
              <a:t>9</a:t>
            </a:fld>
            <a:endParaRPr lang="en-US" dirty="0"/>
          </a:p>
        </p:txBody>
      </p:sp>
    </p:spTree>
    <p:extLst>
      <p:ext uri="{BB962C8B-B14F-4D97-AF65-F5344CB8AC3E}">
        <p14:creationId xmlns:p14="http://schemas.microsoft.com/office/powerpoint/2010/main" val="3358353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44B02E-EFC4-485D-B9DA-4A9090FB342D}" type="slidenum">
              <a:rPr lang="en-US" smtClean="0"/>
              <a:pPr/>
              <a:t>10</a:t>
            </a:fld>
            <a:endParaRPr lang="en-US" dirty="0"/>
          </a:p>
        </p:txBody>
      </p:sp>
    </p:spTree>
    <p:extLst>
      <p:ext uri="{BB962C8B-B14F-4D97-AF65-F5344CB8AC3E}">
        <p14:creationId xmlns:p14="http://schemas.microsoft.com/office/powerpoint/2010/main" val="1258946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act of violence is a crime, is against campus policy, and is a form of discrimination.</a:t>
            </a:r>
          </a:p>
        </p:txBody>
      </p:sp>
      <p:sp>
        <p:nvSpPr>
          <p:cNvPr id="4" name="Slide Number Placeholder 3"/>
          <p:cNvSpPr>
            <a:spLocks noGrp="1"/>
          </p:cNvSpPr>
          <p:nvPr>
            <p:ph type="sldNum" sz="quarter" idx="10"/>
          </p:nvPr>
        </p:nvSpPr>
        <p:spPr/>
        <p:txBody>
          <a:bodyPr/>
          <a:lstStyle/>
          <a:p>
            <a:fld id="{E8BD1D43-7640-4F6F-B557-6F56DEF6EEC4}" type="slidenum">
              <a:rPr lang="en-US" smtClean="0"/>
              <a:t>16</a:t>
            </a:fld>
            <a:endParaRPr lang="en-US" dirty="0"/>
          </a:p>
        </p:txBody>
      </p:sp>
    </p:spTree>
    <p:extLst>
      <p:ext uri="{BB962C8B-B14F-4D97-AF65-F5344CB8AC3E}">
        <p14:creationId xmlns:p14="http://schemas.microsoft.com/office/powerpoint/2010/main" val="714197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Confidential for on-campus only!!!!</a:t>
            </a:r>
          </a:p>
        </p:txBody>
      </p:sp>
      <p:sp>
        <p:nvSpPr>
          <p:cNvPr id="4" name="Slide Number Placeholder 3"/>
          <p:cNvSpPr>
            <a:spLocks noGrp="1"/>
          </p:cNvSpPr>
          <p:nvPr>
            <p:ph type="sldNum" sz="quarter" idx="10"/>
          </p:nvPr>
        </p:nvSpPr>
        <p:spPr/>
        <p:txBody>
          <a:bodyPr/>
          <a:lstStyle/>
          <a:p>
            <a:fld id="{E8BD1D43-7640-4F6F-B557-6F56DEF6EEC4}" type="slidenum">
              <a:rPr lang="en-US" smtClean="0"/>
              <a:t>51</a:t>
            </a:fld>
            <a:endParaRPr lang="en-US" dirty="0"/>
          </a:p>
        </p:txBody>
      </p:sp>
    </p:spTree>
    <p:extLst>
      <p:ext uri="{BB962C8B-B14F-4D97-AF65-F5344CB8AC3E}">
        <p14:creationId xmlns:p14="http://schemas.microsoft.com/office/powerpoint/2010/main" val="12604826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8BC1F68-3547-4D2B-865B-677F24BC3265}" type="datetime1">
              <a:rPr lang="en-US" smtClean="0"/>
              <a:t>3/5/2016</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a:t>© Peter Lake, 2016</a:t>
            </a:r>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7744CF7-5C3A-4809-9825-CC491DC3313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5B8B99F-B49F-45B9-8BC6-DE837601AD96}" type="datetime1">
              <a:rPr lang="en-US" smtClean="0"/>
              <a:t>3/5/2016</a:t>
            </a:fld>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
        <p:nvSpPr>
          <p:cNvPr id="6" name="Slide Number Placeholder 5"/>
          <p:cNvSpPr>
            <a:spLocks noGrp="1"/>
          </p:cNvSpPr>
          <p:nvPr>
            <p:ph type="sldNum" sz="quarter" idx="12"/>
          </p:nvPr>
        </p:nvSpPr>
        <p:spPr/>
        <p:txBody>
          <a:bodyPr/>
          <a:lstStyle/>
          <a:p>
            <a:fld id="{F7744CF7-5C3A-4809-9825-CC491DC3313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5BEDA4D-8812-4478-92C7-F4080A914C03}" type="datetime1">
              <a:rPr lang="en-US" smtClean="0"/>
              <a:t>3/5/2016</a:t>
            </a:fld>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
        <p:nvSpPr>
          <p:cNvPr id="6" name="Slide Number Placeholder 5"/>
          <p:cNvSpPr>
            <a:spLocks noGrp="1"/>
          </p:cNvSpPr>
          <p:nvPr>
            <p:ph type="sldNum" sz="quarter" idx="12"/>
          </p:nvPr>
        </p:nvSpPr>
        <p:spPr/>
        <p:txBody>
          <a:bodyPr/>
          <a:lstStyle/>
          <a:p>
            <a:fld id="{F7744CF7-5C3A-4809-9825-CC491DC3313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27FFAED-1E9F-48D3-AFEC-92EEEB4216F4}" type="datetime1">
              <a:rPr lang="en-US" smtClean="0"/>
              <a:t>3/5/2016</a:t>
            </a:fld>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
        <p:nvSpPr>
          <p:cNvPr id="6" name="Slide Number Placeholder 5"/>
          <p:cNvSpPr>
            <a:spLocks noGrp="1"/>
          </p:cNvSpPr>
          <p:nvPr>
            <p:ph type="sldNum" sz="quarter" idx="12"/>
          </p:nvPr>
        </p:nvSpPr>
        <p:spPr/>
        <p:txBody>
          <a:bodyPr/>
          <a:lstStyle/>
          <a:p>
            <a:fld id="{F7744CF7-5C3A-4809-9825-CC491DC33131}" type="slidenum">
              <a:rPr lang="en-US" smtClean="0"/>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E9F9D9F-57FF-477A-83F1-C9A3F57E5014}" type="datetime1">
              <a:rPr lang="en-US" smtClean="0"/>
              <a:t>3/5/2016</a:t>
            </a:fld>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
        <p:nvSpPr>
          <p:cNvPr id="6" name="Slide Number Placeholder 5"/>
          <p:cNvSpPr>
            <a:spLocks noGrp="1"/>
          </p:cNvSpPr>
          <p:nvPr>
            <p:ph type="sldNum" sz="quarter" idx="12"/>
          </p:nvPr>
        </p:nvSpPr>
        <p:spPr/>
        <p:txBody>
          <a:bodyPr/>
          <a:lstStyle/>
          <a:p>
            <a:fld id="{F7744CF7-5C3A-4809-9825-CC491DC33131}"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C33DFFB-BCA5-4623-807C-4D883A530B33}" type="datetime1">
              <a:rPr lang="en-US" smtClean="0"/>
              <a:t>3/5/2016</a:t>
            </a:fld>
            <a:endParaRPr lang="en-US" dirty="0"/>
          </a:p>
        </p:txBody>
      </p:sp>
      <p:sp>
        <p:nvSpPr>
          <p:cNvPr id="6" name="Footer Placeholder 5"/>
          <p:cNvSpPr>
            <a:spLocks noGrp="1"/>
          </p:cNvSpPr>
          <p:nvPr>
            <p:ph type="ftr" sz="quarter" idx="11"/>
          </p:nvPr>
        </p:nvSpPr>
        <p:spPr/>
        <p:txBody>
          <a:bodyPr/>
          <a:lstStyle/>
          <a:p>
            <a:r>
              <a:rPr lang="en-US"/>
              <a:t>© Peter Lake, 2016</a:t>
            </a:r>
            <a:endParaRPr lang="en-US" dirty="0"/>
          </a:p>
        </p:txBody>
      </p:sp>
      <p:sp>
        <p:nvSpPr>
          <p:cNvPr id="7" name="Slide Number Placeholder 6"/>
          <p:cNvSpPr>
            <a:spLocks noGrp="1"/>
          </p:cNvSpPr>
          <p:nvPr>
            <p:ph type="sldNum" sz="quarter" idx="12"/>
          </p:nvPr>
        </p:nvSpPr>
        <p:spPr/>
        <p:txBody>
          <a:bodyPr/>
          <a:lstStyle/>
          <a:p>
            <a:fld id="{F7744CF7-5C3A-4809-9825-CC491DC33131}" type="slidenum">
              <a:rPr lang="en-US" smtClean="0"/>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D450AE9-D09C-4D2B-AE64-D83581B80869}" type="datetime1">
              <a:rPr lang="en-US" smtClean="0"/>
              <a:t>3/5/2016</a:t>
            </a:fld>
            <a:endParaRPr lang="en-US" dirty="0"/>
          </a:p>
        </p:txBody>
      </p:sp>
      <p:sp>
        <p:nvSpPr>
          <p:cNvPr id="8" name="Footer Placeholder 7"/>
          <p:cNvSpPr>
            <a:spLocks noGrp="1"/>
          </p:cNvSpPr>
          <p:nvPr>
            <p:ph type="ftr" sz="quarter" idx="11"/>
          </p:nvPr>
        </p:nvSpPr>
        <p:spPr/>
        <p:txBody>
          <a:bodyPr/>
          <a:lstStyle/>
          <a:p>
            <a:r>
              <a:rPr lang="en-US"/>
              <a:t>© Peter Lake, 2016</a:t>
            </a:r>
            <a:endParaRPr lang="en-US" dirty="0"/>
          </a:p>
        </p:txBody>
      </p:sp>
      <p:sp>
        <p:nvSpPr>
          <p:cNvPr id="9" name="Slide Number Placeholder 8"/>
          <p:cNvSpPr>
            <a:spLocks noGrp="1"/>
          </p:cNvSpPr>
          <p:nvPr>
            <p:ph type="sldNum" sz="quarter" idx="12"/>
          </p:nvPr>
        </p:nvSpPr>
        <p:spPr/>
        <p:txBody>
          <a:bodyPr/>
          <a:lstStyle/>
          <a:p>
            <a:fld id="{F7744CF7-5C3A-4809-9825-CC491DC33131}"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7637CD6-2652-4EC0-9A44-E3AFF10A3624}" type="datetime1">
              <a:rPr lang="en-US" smtClean="0"/>
              <a:t>3/5/2016</a:t>
            </a:fld>
            <a:endParaRPr lang="en-US" dirty="0"/>
          </a:p>
        </p:txBody>
      </p:sp>
      <p:sp>
        <p:nvSpPr>
          <p:cNvPr id="4" name="Footer Placeholder 3"/>
          <p:cNvSpPr>
            <a:spLocks noGrp="1"/>
          </p:cNvSpPr>
          <p:nvPr>
            <p:ph type="ftr" sz="quarter" idx="11"/>
          </p:nvPr>
        </p:nvSpPr>
        <p:spPr/>
        <p:txBody>
          <a:bodyPr/>
          <a:lstStyle/>
          <a:p>
            <a:r>
              <a:rPr lang="en-US"/>
              <a:t>© Peter Lake, 2016</a:t>
            </a:r>
            <a:endParaRPr lang="en-US" dirty="0"/>
          </a:p>
        </p:txBody>
      </p:sp>
      <p:sp>
        <p:nvSpPr>
          <p:cNvPr id="5" name="Slide Number Placeholder 4"/>
          <p:cNvSpPr>
            <a:spLocks noGrp="1"/>
          </p:cNvSpPr>
          <p:nvPr>
            <p:ph type="sldNum" sz="quarter" idx="12"/>
          </p:nvPr>
        </p:nvSpPr>
        <p:spPr/>
        <p:txBody>
          <a:bodyPr/>
          <a:lstStyle/>
          <a:p>
            <a:fld id="{F7744CF7-5C3A-4809-9825-CC491DC33131}" type="slidenum">
              <a:rPr lang="en-US" smtClean="0"/>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205A95-245E-4640-9515-F26F3EC53554}" type="datetime1">
              <a:rPr lang="en-US" smtClean="0"/>
              <a:t>3/5/2016</a:t>
            </a:fld>
            <a:endParaRPr lang="en-US" dirty="0"/>
          </a:p>
        </p:txBody>
      </p:sp>
      <p:sp>
        <p:nvSpPr>
          <p:cNvPr id="3" name="Footer Placeholder 2"/>
          <p:cNvSpPr>
            <a:spLocks noGrp="1"/>
          </p:cNvSpPr>
          <p:nvPr>
            <p:ph type="ftr" sz="quarter" idx="11"/>
          </p:nvPr>
        </p:nvSpPr>
        <p:spPr/>
        <p:txBody>
          <a:bodyPr/>
          <a:lstStyle/>
          <a:p>
            <a:r>
              <a:rPr lang="en-US"/>
              <a:t>© Peter Lake, 2016</a:t>
            </a:r>
            <a:endParaRPr lang="en-US" dirty="0"/>
          </a:p>
        </p:txBody>
      </p:sp>
      <p:sp>
        <p:nvSpPr>
          <p:cNvPr id="4" name="Slide Number Placeholder 3"/>
          <p:cNvSpPr>
            <a:spLocks noGrp="1"/>
          </p:cNvSpPr>
          <p:nvPr>
            <p:ph type="sldNum" sz="quarter" idx="12"/>
          </p:nvPr>
        </p:nvSpPr>
        <p:spPr/>
        <p:txBody>
          <a:bodyPr/>
          <a:lstStyle/>
          <a:p>
            <a:fld id="{F7744CF7-5C3A-4809-9825-CC491DC3313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961CF397-CDF5-4028-B901-34ABA7E28F9C}" type="datetime1">
              <a:rPr lang="en-US" smtClean="0"/>
              <a:t>3/5/2016</a:t>
            </a:fld>
            <a:endParaRPr lang="en-US" dirty="0"/>
          </a:p>
        </p:txBody>
      </p:sp>
      <p:sp>
        <p:nvSpPr>
          <p:cNvPr id="6" name="Footer Placeholder 5"/>
          <p:cNvSpPr>
            <a:spLocks noGrp="1"/>
          </p:cNvSpPr>
          <p:nvPr>
            <p:ph type="ftr" sz="quarter" idx="11"/>
          </p:nvPr>
        </p:nvSpPr>
        <p:spPr/>
        <p:txBody>
          <a:bodyPr/>
          <a:lstStyle/>
          <a:p>
            <a:r>
              <a:rPr lang="en-US"/>
              <a:t>© Peter Lake, 2016</a:t>
            </a:r>
            <a:endParaRPr lang="en-US" dirty="0"/>
          </a:p>
        </p:txBody>
      </p:sp>
      <p:sp>
        <p:nvSpPr>
          <p:cNvPr id="7" name="Slide Number Placeholder 6"/>
          <p:cNvSpPr>
            <a:spLocks noGrp="1"/>
          </p:cNvSpPr>
          <p:nvPr>
            <p:ph type="sldNum" sz="quarter" idx="12"/>
          </p:nvPr>
        </p:nvSpPr>
        <p:spPr/>
        <p:txBody>
          <a:bodyPr/>
          <a:lstStyle/>
          <a:p>
            <a:fld id="{F7744CF7-5C3A-4809-9825-CC491DC33131}"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fld id="{A18ED50F-35FC-4C6E-B175-E5091C436A0A}" type="datetime1">
              <a:rPr lang="en-US" smtClean="0"/>
              <a:t>3/5/2016</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a:t>© Peter Lake, 2016</a:t>
            </a:r>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7744CF7-5C3A-4809-9825-CC491DC33131}"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2C22C14-F5CB-422F-AB89-0CAFE140C57E}" type="datetime1">
              <a:rPr lang="en-US" smtClean="0"/>
              <a:t>3/5/2016</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a:t>© Peter Lake, 2016</a:t>
            </a:r>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7744CF7-5C3A-4809-9825-CC491DC33131}"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hyperlink" Target="http://sexualassaultanddiscriminationpolicy.unc.edu/files/2014/05/UNCCH_Policy_PDHRM_Including_Sexual_Violence_Interpersonal_Violence_and_Stalking3.pdf" TargetMode="Externa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hyperlink" Target="http://sexualassaultanddiscriminationpolicy.unc.edu/files/2014/05/UNCCH_Policy_PDHRM_Including_Sexual_Violence_Interpersonal_Violence_and_Stalking3.pdf" TargetMode="Externa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hyperlink" Target="https://www.notalone.gov/assets/ovw-climate-survey.pdf" TargetMode="Externa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hyperlink" Target="http://campusclimate.gsu.edu/" TargetMode="Externa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3" Type="http://schemas.openxmlformats.org/officeDocument/2006/relationships/hyperlink" Target="http://www.stopabuse.vt.edu/bystander.php" TargetMode="External"/><Relationship Id="rId2" Type="http://schemas.openxmlformats.org/officeDocument/2006/relationships/hyperlink" Target="http://www.unh.edu/preventioninnovations/index.cfm?ID=BCD02554-0F88-5F7E-706E28CD98893C6D" TargetMode="External"/><Relationship Id="rId1" Type="http://schemas.openxmlformats.org/officeDocument/2006/relationships/slideLayout" Target="../slideLayouts/slideLayout2.xml"/><Relationship Id="rId6" Type="http://schemas.openxmlformats.org/officeDocument/2006/relationships/hyperlink" Target="http://www.theredflagcampaign.org/" TargetMode="External"/><Relationship Id="rId5" Type="http://schemas.openxmlformats.org/officeDocument/2006/relationships/hyperlink" Target="http://www.livethegreendot.com/" TargetMode="External"/><Relationship Id="rId4" Type="http://schemas.openxmlformats.org/officeDocument/2006/relationships/hyperlink" Target="http://www.stepupprogram.org/" TargetMode="Externa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hyperlink" Target="http://www.notalone.gov/"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hyperlink" Target="http://lgbtqia.ucdavis.edu/"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www2.ed.gov/about/offices/list/ocr/letters/colleague-201304.html"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s://www.notalone.gov/assets/reporting-confidentiality-policy.pdf"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www.notalone.gov/assets/reporting-confidentiality-policy.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notalone.gov/"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178491"/>
          </a:xfrm>
        </p:spPr>
        <p:txBody>
          <a:bodyPr/>
          <a:lstStyle/>
          <a:p>
            <a:pPr marL="109728" indent="0">
              <a:buNone/>
            </a:pPr>
            <a:r>
              <a:rPr lang="en-US" dirty="0"/>
              <a:t>This PowerPoint is intended for educational purposes only.  It may not be copied, reproduced, distributed, disseminated or posted electronically or otherwise, except with the express permission of the author.</a:t>
            </a:r>
          </a:p>
          <a:p>
            <a:pPr marL="109728" indent="0">
              <a:buNone/>
            </a:pPr>
            <a:endParaRPr lang="en-US" dirty="0"/>
          </a:p>
          <a:p>
            <a:pPr marL="109728" indent="0">
              <a:buNone/>
            </a:pPr>
            <a:endParaRPr lang="en-US" dirty="0"/>
          </a:p>
        </p:txBody>
      </p:sp>
      <p:sp>
        <p:nvSpPr>
          <p:cNvPr id="3" name="Footer Placeholder 2"/>
          <p:cNvSpPr>
            <a:spLocks noGrp="1"/>
          </p:cNvSpPr>
          <p:nvPr>
            <p:ph type="ftr" sz="quarter" idx="11"/>
          </p:nvPr>
        </p:nvSpPr>
        <p:spPr>
          <a:xfrm>
            <a:off x="457200" y="4038600"/>
            <a:ext cx="7010400" cy="829469"/>
          </a:xfrm>
        </p:spPr>
        <p:txBody>
          <a:bodyPr/>
          <a:lstStyle/>
          <a:p>
            <a:r>
              <a:rPr lang="en-US" sz="3600" dirty="0"/>
              <a:t>© Peter Lake, 2016</a:t>
            </a: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494302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152" y="845344"/>
            <a:ext cx="8382000" cy="5326856"/>
          </a:xfrm>
        </p:spPr>
        <p:txBody>
          <a:bodyPr>
            <a:normAutofit fontScale="92500" lnSpcReduction="10000"/>
          </a:bodyPr>
          <a:lstStyle/>
          <a:p>
            <a:pPr marL="0" indent="0">
              <a:buNone/>
            </a:pPr>
            <a:endParaRPr lang="en-US" dirty="0"/>
          </a:p>
          <a:p>
            <a:r>
              <a:rPr lang="en-US" sz="2800" dirty="0"/>
              <a:t>Yale, Princeton, Harvard</a:t>
            </a:r>
          </a:p>
          <a:p>
            <a:r>
              <a:rPr lang="en-US" sz="2800" dirty="0"/>
              <a:t>Univ. of Montana</a:t>
            </a:r>
          </a:p>
          <a:p>
            <a:r>
              <a:rPr lang="en-US" sz="2800" dirty="0"/>
              <a:t>SUNY</a:t>
            </a:r>
          </a:p>
          <a:p>
            <a:r>
              <a:rPr lang="en-US" sz="2800" dirty="0"/>
              <a:t>Univ. of Virginia, Michigan State</a:t>
            </a:r>
          </a:p>
          <a:p>
            <a:r>
              <a:rPr lang="en-US" sz="2800" dirty="0"/>
              <a:t>Future investigations:  UNC Chapel Hill </a:t>
            </a:r>
          </a:p>
          <a:p>
            <a:r>
              <a:rPr lang="en-US" sz="2800" dirty="0"/>
              <a:t>April 4, 2011 Dear Colleague Letter</a:t>
            </a:r>
          </a:p>
          <a:p>
            <a:r>
              <a:rPr lang="en-US" sz="2800" i="1" dirty="0"/>
              <a:t>Not Alone, </a:t>
            </a:r>
            <a:r>
              <a:rPr lang="en-US" sz="2800" dirty="0"/>
              <a:t> a report from the White House Task Force to protect Students From Sexual Assault (April 2014)</a:t>
            </a:r>
          </a:p>
          <a:p>
            <a:r>
              <a:rPr lang="en-US" sz="2800" i="1" dirty="0"/>
              <a:t>FAQ’s on Title IX and Sexual Violence</a:t>
            </a:r>
            <a:r>
              <a:rPr lang="en-US" sz="2800" dirty="0"/>
              <a:t> from DOE Office for Civil Rights (April 2014)</a:t>
            </a:r>
          </a:p>
          <a:p>
            <a:r>
              <a:rPr lang="en-US" sz="2800" dirty="0"/>
              <a:t>April 2015 guidance on Title IX Coordinators</a:t>
            </a:r>
          </a:p>
          <a:p>
            <a:endParaRPr lang="en-US" sz="2800" dirty="0"/>
          </a:p>
        </p:txBody>
      </p:sp>
      <p:sp>
        <p:nvSpPr>
          <p:cNvPr id="2" name="Title 1"/>
          <p:cNvSpPr>
            <a:spLocks noGrp="1"/>
          </p:cNvSpPr>
          <p:nvPr>
            <p:ph type="title"/>
          </p:nvPr>
        </p:nvSpPr>
        <p:spPr>
          <a:xfrm>
            <a:off x="152400" y="76200"/>
            <a:ext cx="8763000" cy="1066800"/>
          </a:xfrm>
        </p:spPr>
        <p:txBody>
          <a:bodyPr>
            <a:noAutofit/>
          </a:bodyPr>
          <a:lstStyle/>
          <a:p>
            <a:r>
              <a:rPr lang="en-US" sz="3200" b="1" dirty="0"/>
              <a:t>Title IX–What can we learn from recent investigations, </a:t>
            </a:r>
            <a:r>
              <a:rPr lang="en-US" sz="3200" dirty="0"/>
              <a:t>resolutions, and guidance</a:t>
            </a:r>
            <a:r>
              <a:rPr lang="en-US" sz="3200" b="1" dirty="0"/>
              <a:t>?</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18177806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89031" cy="1676400"/>
          </a:xfrm>
        </p:spPr>
        <p:txBody>
          <a:bodyPr>
            <a:normAutofit/>
          </a:bodyPr>
          <a:lstStyle/>
          <a:p>
            <a:r>
              <a:rPr lang="en-US" sz="3600" b="1" dirty="0"/>
              <a:t>Key Points</a:t>
            </a:r>
          </a:p>
        </p:txBody>
      </p:sp>
      <p:sp>
        <p:nvSpPr>
          <p:cNvPr id="3" name="Content Placeholder 2"/>
          <p:cNvSpPr>
            <a:spLocks noGrp="1"/>
          </p:cNvSpPr>
          <p:nvPr>
            <p:ph idx="1"/>
          </p:nvPr>
        </p:nvSpPr>
        <p:spPr>
          <a:xfrm>
            <a:off x="457200" y="1295400"/>
            <a:ext cx="8229600" cy="5181600"/>
          </a:xfrm>
        </p:spPr>
        <p:txBody>
          <a:bodyPr>
            <a:normAutofit lnSpcReduction="10000"/>
          </a:bodyPr>
          <a:lstStyle/>
          <a:p>
            <a:r>
              <a:rPr lang="en-US" sz="2800" dirty="0"/>
              <a:t>Proper data gathering</a:t>
            </a:r>
          </a:p>
          <a:p>
            <a:r>
              <a:rPr lang="en-US" sz="2800" dirty="0"/>
              <a:t>Mechanisms for reporting (including incidents that don’t rise to the level of hostile environment)</a:t>
            </a:r>
          </a:p>
          <a:p>
            <a:r>
              <a:rPr lang="en-US" sz="2800" dirty="0"/>
              <a:t>Proper rules and procedures for discipline</a:t>
            </a:r>
          </a:p>
          <a:p>
            <a:r>
              <a:rPr lang="en-US" sz="2800" dirty="0"/>
              <a:t>Special techniques in investigating acquaintance sexual misconduct</a:t>
            </a:r>
          </a:p>
          <a:p>
            <a:r>
              <a:rPr lang="en-US" sz="2800" dirty="0"/>
              <a:t>Appeal and review of decisions</a:t>
            </a:r>
          </a:p>
          <a:p>
            <a:r>
              <a:rPr lang="en-US" sz="2800" dirty="0"/>
              <a:t>Interfaces between Title IX coordination systems and investigation/discipline/ grievance systems</a:t>
            </a:r>
          </a:p>
          <a:p>
            <a:r>
              <a:rPr lang="en-US" sz="2800" dirty="0"/>
              <a:t>Prompt and equitable resolution – 60 days?</a:t>
            </a:r>
          </a:p>
          <a:p>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71444831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Working with Law Enforcement</a:t>
            </a:r>
          </a:p>
          <a:p>
            <a:r>
              <a:rPr lang="en-US" dirty="0"/>
              <a:t>One party is not a student at your school</a:t>
            </a:r>
          </a:p>
          <a:p>
            <a:r>
              <a:rPr lang="en-US" dirty="0"/>
              <a:t>Responding party leaves campus</a:t>
            </a:r>
          </a:p>
          <a:p>
            <a:r>
              <a:rPr lang="en-US" dirty="0"/>
              <a:t>Lawyers as “potted plants”</a:t>
            </a:r>
          </a:p>
          <a:p>
            <a:r>
              <a:rPr lang="en-US" dirty="0"/>
              <a:t>What if both parties were intoxicated, or both may have lacked capacity to consent?</a:t>
            </a:r>
          </a:p>
          <a:p>
            <a:r>
              <a:rPr lang="en-US" dirty="0"/>
              <a:t>“Tie”</a:t>
            </a:r>
          </a:p>
          <a:p>
            <a:r>
              <a:rPr lang="en-US" dirty="0"/>
              <a:t>Appeal/review</a:t>
            </a:r>
          </a:p>
          <a:p>
            <a:r>
              <a:rPr lang="en-US" dirty="0"/>
              <a:t>“Unfounded reports” mentioned in VAWA </a:t>
            </a:r>
            <a:r>
              <a:rPr lang="en-US" dirty="0" err="1"/>
              <a:t>regs</a:t>
            </a:r>
            <a:endParaRPr lang="en-US" dirty="0"/>
          </a:p>
          <a:p>
            <a:endParaRPr lang="en-US" dirty="0"/>
          </a:p>
        </p:txBody>
      </p:sp>
      <p:sp>
        <p:nvSpPr>
          <p:cNvPr id="4" name="Title 3"/>
          <p:cNvSpPr>
            <a:spLocks noGrp="1"/>
          </p:cNvSpPr>
          <p:nvPr>
            <p:ph type="title"/>
          </p:nvPr>
        </p:nvSpPr>
        <p:spPr/>
        <p:txBody>
          <a:bodyPr/>
          <a:lstStyle/>
          <a:p>
            <a:r>
              <a:rPr lang="en-US" dirty="0"/>
              <a:t>Special Issues	</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0463761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853547"/>
            <a:ext cx="7772400" cy="1828800"/>
          </a:xfrm>
        </p:spPr>
        <p:txBody>
          <a:bodyPr>
            <a:normAutofit/>
          </a:bodyPr>
          <a:lstStyle/>
          <a:p>
            <a:pPr algn="ctr"/>
            <a:r>
              <a:rPr lang="en-US" dirty="0">
                <a:solidFill>
                  <a:schemeClr val="bg1"/>
                </a:solidFill>
              </a:rPr>
              <a:t>CORNER 3</a:t>
            </a:r>
            <a:br>
              <a:rPr lang="en-US" dirty="0"/>
            </a:br>
            <a:endParaRPr lang="en-US" dirty="0"/>
          </a:p>
        </p:txBody>
      </p:sp>
      <p:sp>
        <p:nvSpPr>
          <p:cNvPr id="4" name="Text Placeholder 3"/>
          <p:cNvSpPr>
            <a:spLocks noGrp="1"/>
          </p:cNvSpPr>
          <p:nvPr>
            <p:ph type="body" idx="1"/>
          </p:nvPr>
        </p:nvSpPr>
        <p:spPr>
          <a:xfrm>
            <a:off x="3922713" y="2931712"/>
            <a:ext cx="4572000" cy="2173688"/>
          </a:xfrm>
        </p:spPr>
        <p:txBody>
          <a:bodyPr>
            <a:normAutofit/>
          </a:bodyPr>
          <a:lstStyle/>
          <a:p>
            <a:r>
              <a:rPr lang="en-US" sz="4000" dirty="0"/>
              <a:t>Victim Assistance</a:t>
            </a:r>
          </a:p>
          <a:p>
            <a:r>
              <a:rPr lang="en-US" sz="3200" i="1" dirty="0"/>
              <a:t>(Impacted Individuals)</a:t>
            </a:r>
          </a:p>
        </p:txBody>
      </p:sp>
      <p:sp>
        <p:nvSpPr>
          <p:cNvPr id="3" name="Footer Placeholder 2"/>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34801030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62000"/>
            <a:ext cx="7543800" cy="4800600"/>
          </a:xfrm>
        </p:spPr>
        <p:txBody>
          <a:bodyPr>
            <a:normAutofit/>
          </a:bodyPr>
          <a:lstStyle/>
          <a:p>
            <a:pPr marL="109728" indent="0">
              <a:buNone/>
            </a:pPr>
            <a:r>
              <a:rPr lang="en-US" i="1" dirty="0"/>
              <a:t>Sexual violence is more than just a crime against individuals. It threatens our families, it threatens our communities; ultimately, it threatens the entire country. It tears apart the fabric of our communities. . . .We have the capacity to stop sexual assault, support those who have survived it, and bring perpetrators to justice. </a:t>
            </a:r>
          </a:p>
          <a:p>
            <a:endParaRPr lang="en-US" dirty="0"/>
          </a:p>
          <a:p>
            <a:pPr marL="109728" indent="0">
              <a:buNone/>
            </a:pPr>
            <a:r>
              <a:rPr lang="en-US" b="1" dirty="0"/>
              <a:t>President Barack Obama, January 22, 2014 </a:t>
            </a:r>
            <a:endParaRPr lang="en-US" dirty="0"/>
          </a:p>
        </p:txBody>
      </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27860509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17632" cy="1447800"/>
          </a:xfrm>
        </p:spPr>
        <p:txBody>
          <a:bodyPr/>
          <a:lstStyle/>
          <a:p>
            <a:r>
              <a:rPr lang="en-US" dirty="0"/>
              <a:t>The Sexual Assault Problem</a:t>
            </a:r>
          </a:p>
        </p:txBody>
      </p:sp>
      <p:sp>
        <p:nvSpPr>
          <p:cNvPr id="3" name="Content Placeholder 2"/>
          <p:cNvSpPr>
            <a:spLocks noGrp="1"/>
          </p:cNvSpPr>
          <p:nvPr>
            <p:ph idx="1"/>
          </p:nvPr>
        </p:nvSpPr>
        <p:spPr>
          <a:xfrm>
            <a:off x="762000" y="1676400"/>
            <a:ext cx="7543800" cy="4572000"/>
          </a:xfrm>
        </p:spPr>
        <p:txBody>
          <a:bodyPr>
            <a:normAutofit lnSpcReduction="10000"/>
          </a:bodyPr>
          <a:lstStyle/>
          <a:p>
            <a:pPr marL="0" indent="0" algn="l">
              <a:buNone/>
            </a:pPr>
            <a:r>
              <a:rPr lang="en-US" sz="2800" dirty="0"/>
              <a:t>One in five women is sexually assaulted while in college.  </a:t>
            </a:r>
          </a:p>
          <a:p>
            <a:pPr marL="0" indent="0" algn="l">
              <a:buNone/>
            </a:pPr>
            <a:endParaRPr lang="en-US" dirty="0"/>
          </a:p>
          <a:p>
            <a:pPr marL="0" indent="0" algn="l">
              <a:buNone/>
            </a:pPr>
            <a:endParaRPr lang="en-US" dirty="0"/>
          </a:p>
          <a:p>
            <a:pPr marL="0" indent="0">
              <a:buNone/>
            </a:pPr>
            <a:endParaRPr lang="en-US" b="1" dirty="0"/>
          </a:p>
          <a:p>
            <a:pPr marL="0" indent="0">
              <a:buNone/>
            </a:pPr>
            <a:r>
              <a:rPr lang="en-US" sz="2800" dirty="0"/>
              <a:t>According to a 2015 survey conducted by the Association of American Universities, about 25% of women experience sexual assault while in college. </a:t>
            </a:r>
          </a:p>
          <a:p>
            <a:pPr marL="0" indent="0">
              <a:buNone/>
            </a:pPr>
            <a:r>
              <a:rPr lang="en-US" sz="1900" b="1" i="1" dirty="0"/>
              <a:t>		</a:t>
            </a:r>
            <a:r>
              <a:rPr lang="en-US" sz="1900" i="1" dirty="0"/>
              <a:t>Report on the AAU Campus Climate Survey on 			Sexual Assault and Sexual Misconduct.</a:t>
            </a:r>
            <a:endParaRPr lang="en-US" sz="1900" dirty="0"/>
          </a:p>
          <a:p>
            <a:pPr marL="0" indent="0" algn="l">
              <a:buNone/>
            </a:pPr>
            <a:endParaRPr lang="en-US" dirty="0"/>
          </a:p>
          <a:p>
            <a:pPr marL="0" indent="0" algn="l"/>
            <a:endParaRPr lang="en-US" dirty="0"/>
          </a:p>
        </p:txBody>
      </p:sp>
      <p:sp>
        <p:nvSpPr>
          <p:cNvPr id="5" name="TextBox 4"/>
          <p:cNvSpPr txBox="1"/>
          <p:nvPr/>
        </p:nvSpPr>
        <p:spPr>
          <a:xfrm>
            <a:off x="2286000" y="2801034"/>
            <a:ext cx="6858000" cy="646331"/>
          </a:xfrm>
          <a:prstGeom prst="rect">
            <a:avLst/>
          </a:prstGeom>
          <a:noFill/>
        </p:spPr>
        <p:txBody>
          <a:bodyPr wrap="square" rtlCol="0">
            <a:spAutoFit/>
          </a:bodyPr>
          <a:lstStyle/>
          <a:p>
            <a:r>
              <a:rPr lang="en-US" dirty="0"/>
              <a:t>The White House Task Force to Protect Students from Sexual Assault, </a:t>
            </a:r>
            <a:r>
              <a:rPr lang="en-US" i="1" dirty="0"/>
              <a:t>Not Alone </a:t>
            </a:r>
            <a:r>
              <a:rPr lang="en-US" dirty="0"/>
              <a:t>(April 2014), pg. 6. </a:t>
            </a:r>
          </a:p>
        </p:txBody>
      </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38530025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dirty="0"/>
              <a:t>“Most often, it happens her freshman or sophomore year.  In the great majority of cases (75-80%), she knows her attacker, whether as an acquaintance, classmate, friend or (ex)boyfriend.” </a:t>
            </a:r>
          </a:p>
          <a:p>
            <a:pPr marL="109728" indent="0">
              <a:buNone/>
            </a:pPr>
            <a:r>
              <a:rPr lang="en-US" sz="1800" dirty="0"/>
              <a:t>			The White House Task Force to Protect 				Students from Sexual Assault, </a:t>
            </a:r>
            <a:r>
              <a:rPr lang="en-US" sz="1800" i="1" dirty="0"/>
              <a:t>Not Alone </a:t>
            </a:r>
            <a:r>
              <a:rPr lang="en-US" sz="1800" dirty="0"/>
              <a:t>(April 			2014), pg. 6. </a:t>
            </a:r>
          </a:p>
          <a:p>
            <a:pPr marL="109728" indent="0">
              <a:buNone/>
            </a:pPr>
            <a:endParaRPr lang="en-US" dirty="0"/>
          </a:p>
        </p:txBody>
      </p:sp>
      <p:sp>
        <p:nvSpPr>
          <p:cNvPr id="4" name="Title 3"/>
          <p:cNvSpPr>
            <a:spLocks noGrp="1"/>
          </p:cNvSpPr>
          <p:nvPr>
            <p:ph type="title"/>
          </p:nvPr>
        </p:nvSpPr>
        <p:spPr/>
        <p:txBody>
          <a:bodyPr/>
          <a:lstStyle/>
          <a:p>
            <a:r>
              <a:rPr lang="en-US" dirty="0"/>
              <a:t>The Sexual Assault Problem</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90931935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13131"/>
            <a:ext cx="7467600" cy="4038600"/>
          </a:xfrm>
        </p:spPr>
        <p:txBody>
          <a:bodyPr anchor="t">
            <a:normAutofit/>
          </a:bodyPr>
          <a:lstStyle/>
          <a:p>
            <a:pPr marL="0" indent="0" algn="l">
              <a:buNone/>
            </a:pPr>
            <a:r>
              <a:rPr lang="en-US" dirty="0"/>
              <a:t>“Many are survivors of what’s called ‘incapacitated assault’: they are sexually abused while drugged, drunk, passed out, or otherwise incapacitated. </a:t>
            </a:r>
          </a:p>
          <a:p>
            <a:pPr marL="0" indent="0" algn="l"/>
            <a:endParaRPr lang="en-US" dirty="0"/>
          </a:p>
          <a:p>
            <a:pPr marL="0" indent="0" algn="l">
              <a:buNone/>
            </a:pPr>
            <a:r>
              <a:rPr lang="en-US" dirty="0"/>
              <a:t>Although fewer and harder to gauge, college men, too, are victimized.”</a:t>
            </a:r>
          </a:p>
        </p:txBody>
      </p:sp>
      <p:sp>
        <p:nvSpPr>
          <p:cNvPr id="9" name="TextBox 8"/>
          <p:cNvSpPr txBox="1"/>
          <p:nvPr/>
        </p:nvSpPr>
        <p:spPr>
          <a:xfrm>
            <a:off x="1310640" y="5105400"/>
            <a:ext cx="6858000" cy="646331"/>
          </a:xfrm>
          <a:prstGeom prst="rect">
            <a:avLst/>
          </a:prstGeom>
          <a:noFill/>
        </p:spPr>
        <p:txBody>
          <a:bodyPr wrap="square" rtlCol="0">
            <a:spAutoFit/>
          </a:bodyPr>
          <a:lstStyle/>
          <a:p>
            <a:r>
              <a:rPr lang="en-US" dirty="0"/>
              <a:t>The White House Task Force to Protect Students from Sexual Assault, </a:t>
            </a:r>
            <a:r>
              <a:rPr lang="en-US" i="1" dirty="0"/>
              <a:t>Not Alone </a:t>
            </a:r>
            <a:r>
              <a:rPr lang="en-US" dirty="0"/>
              <a:t>(April 2014), pg. 6. </a:t>
            </a:r>
          </a:p>
        </p:txBody>
      </p:sp>
      <p:sp>
        <p:nvSpPr>
          <p:cNvPr id="10" name="Title 1"/>
          <p:cNvSpPr>
            <a:spLocks noGrp="1"/>
          </p:cNvSpPr>
          <p:nvPr>
            <p:ph type="title"/>
          </p:nvPr>
        </p:nvSpPr>
        <p:spPr>
          <a:xfrm>
            <a:off x="685800" y="228600"/>
            <a:ext cx="7717632" cy="1447800"/>
          </a:xfrm>
        </p:spPr>
        <p:txBody>
          <a:bodyPr/>
          <a:lstStyle/>
          <a:p>
            <a:r>
              <a:rPr lang="en-US" dirty="0"/>
              <a:t>The Sexual Assault Problem</a:t>
            </a:r>
          </a:p>
        </p:txBody>
      </p:sp>
      <p:sp>
        <p:nvSpPr>
          <p:cNvPr id="2" name="Footer Placeholder 1"/>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07545848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00200"/>
            <a:ext cx="7467600" cy="3352800"/>
          </a:xfrm>
        </p:spPr>
        <p:txBody>
          <a:bodyPr anchor="t">
            <a:normAutofit/>
          </a:bodyPr>
          <a:lstStyle/>
          <a:p>
            <a:pPr marL="0" indent="0" algn="l">
              <a:buNone/>
            </a:pPr>
            <a:r>
              <a:rPr lang="en-US" sz="3000" dirty="0"/>
              <a:t>“Only 2% of incapacitated sexual assault survivors, and 13% of forcible rape survivors, report the crime to campus or local law enforcement”*</a:t>
            </a:r>
          </a:p>
          <a:p>
            <a:pPr marL="0" indent="0" algn="l"/>
            <a:endParaRPr lang="en-US" sz="3000" dirty="0"/>
          </a:p>
          <a:p>
            <a:pPr marL="0" indent="0" algn="l">
              <a:buNone/>
            </a:pPr>
            <a:r>
              <a:rPr lang="en-US" sz="3000" dirty="0"/>
              <a:t>False reports are rare </a:t>
            </a:r>
          </a:p>
        </p:txBody>
      </p:sp>
      <p:sp>
        <p:nvSpPr>
          <p:cNvPr id="9" name="TextBox 8"/>
          <p:cNvSpPr txBox="1"/>
          <p:nvPr/>
        </p:nvSpPr>
        <p:spPr>
          <a:xfrm>
            <a:off x="1447800" y="5297269"/>
            <a:ext cx="6858000" cy="646331"/>
          </a:xfrm>
          <a:prstGeom prst="rect">
            <a:avLst/>
          </a:prstGeom>
          <a:noFill/>
        </p:spPr>
        <p:txBody>
          <a:bodyPr wrap="square" rtlCol="0">
            <a:spAutoFit/>
          </a:bodyPr>
          <a:lstStyle/>
          <a:p>
            <a:r>
              <a:rPr lang="en-US" dirty="0"/>
              <a:t>The White House Task Force to Protect Students from Sexual Assault, </a:t>
            </a:r>
            <a:r>
              <a:rPr lang="en-US" i="1" dirty="0"/>
              <a:t>Not Alone </a:t>
            </a:r>
            <a:r>
              <a:rPr lang="en-US" dirty="0"/>
              <a:t>(April 2014), pg. 7. </a:t>
            </a:r>
          </a:p>
        </p:txBody>
      </p:sp>
      <p:sp>
        <p:nvSpPr>
          <p:cNvPr id="10" name="Title 1"/>
          <p:cNvSpPr>
            <a:spLocks noGrp="1"/>
          </p:cNvSpPr>
          <p:nvPr>
            <p:ph type="title"/>
          </p:nvPr>
        </p:nvSpPr>
        <p:spPr>
          <a:xfrm>
            <a:off x="685800" y="228600"/>
            <a:ext cx="7717632" cy="1447800"/>
          </a:xfrm>
        </p:spPr>
        <p:txBody>
          <a:bodyPr/>
          <a:lstStyle/>
          <a:p>
            <a:r>
              <a:rPr lang="en-US" dirty="0"/>
              <a:t>The Sexual Assault Problem</a:t>
            </a:r>
          </a:p>
        </p:txBody>
      </p:sp>
      <p:sp>
        <p:nvSpPr>
          <p:cNvPr id="2" name="Footer Placeholder 1"/>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92203678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International Students</a:t>
            </a:r>
          </a:p>
          <a:p>
            <a:r>
              <a:rPr lang="en-US" dirty="0"/>
              <a:t>LGBTQIA Students</a:t>
            </a:r>
          </a:p>
          <a:p>
            <a:r>
              <a:rPr lang="en-US" dirty="0"/>
              <a:t>Returning Veterans</a:t>
            </a:r>
          </a:p>
          <a:p>
            <a:r>
              <a:rPr lang="en-US" dirty="0"/>
              <a:t>Students with Disabilities</a:t>
            </a:r>
          </a:p>
          <a:p>
            <a:r>
              <a:rPr lang="en-US" dirty="0"/>
              <a:t>Minors (State Laws for Child Abuse)</a:t>
            </a:r>
          </a:p>
        </p:txBody>
      </p:sp>
      <p:sp>
        <p:nvSpPr>
          <p:cNvPr id="4" name="Title 3"/>
          <p:cNvSpPr>
            <a:spLocks noGrp="1"/>
          </p:cNvSpPr>
          <p:nvPr>
            <p:ph type="title"/>
          </p:nvPr>
        </p:nvSpPr>
        <p:spPr/>
        <p:txBody>
          <a:bodyPr/>
          <a:lstStyle/>
          <a:p>
            <a:r>
              <a:rPr lang="en-US" dirty="0"/>
              <a:t>Special Populations</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67014179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426723"/>
            <a:ext cx="7955281" cy="1507581"/>
          </a:xfrm>
        </p:spPr>
        <p:txBody>
          <a:bodyPr>
            <a:normAutofit/>
          </a:bodyPr>
          <a:lstStyle/>
          <a:p>
            <a:r>
              <a:rPr lang="en-US" dirty="0"/>
              <a:t>Special Populations - LGBTQIA</a:t>
            </a:r>
          </a:p>
        </p:txBody>
      </p:sp>
      <p:sp>
        <p:nvSpPr>
          <p:cNvPr id="3" name="TextBox 2"/>
          <p:cNvSpPr txBox="1"/>
          <p:nvPr/>
        </p:nvSpPr>
        <p:spPr>
          <a:xfrm>
            <a:off x="457201" y="1935480"/>
            <a:ext cx="8229602" cy="4154984"/>
          </a:xfrm>
          <a:prstGeom prst="rect">
            <a:avLst/>
          </a:prstGeom>
          <a:noFill/>
        </p:spPr>
        <p:txBody>
          <a:bodyPr wrap="square" rtlCol="0">
            <a:spAutoFit/>
          </a:bodyPr>
          <a:lstStyle/>
          <a:p>
            <a:pPr marL="457200" indent="-457200">
              <a:buFont typeface="Arial" panose="020B0604020202020204" pitchFamily="34" charset="0"/>
              <a:buChar char="•"/>
            </a:pPr>
            <a:r>
              <a:rPr lang="en-US" sz="2800" dirty="0"/>
              <a:t>25% of all sexual assault victims report a female perpetrator </a:t>
            </a:r>
          </a:p>
          <a:p>
            <a:pPr marL="457200" indent="-457200">
              <a:buFont typeface="Arial" panose="020B0604020202020204" pitchFamily="34" charset="0"/>
              <a:buChar char="•"/>
            </a:pPr>
            <a:r>
              <a:rPr lang="en-US" sz="2800" dirty="0"/>
              <a:t>50% of transgender people report being sexual assault victims</a:t>
            </a:r>
          </a:p>
          <a:p>
            <a:pPr marL="457200" indent="-457200">
              <a:buFont typeface="Arial" panose="020B0604020202020204" pitchFamily="34" charset="0"/>
              <a:buChar char="•"/>
            </a:pPr>
            <a:r>
              <a:rPr lang="en-US" sz="2800" dirty="0"/>
              <a:t>46% of women who identify as bisexual told   authorities they had been raped</a:t>
            </a:r>
          </a:p>
          <a:p>
            <a:pPr marL="457200" indent="-457200">
              <a:buFont typeface="Arial" panose="020B0604020202020204" pitchFamily="34" charset="0"/>
              <a:buChar char="•"/>
            </a:pPr>
            <a:r>
              <a:rPr lang="en-US" sz="2800" dirty="0"/>
              <a:t>52% of the LGBT people report being raped by someone of the same gender</a:t>
            </a:r>
          </a:p>
          <a:p>
            <a:pPr marL="457200" indent="-457200">
              <a:buFont typeface="Arial" panose="020B0604020202020204" pitchFamily="34" charset="0"/>
              <a:buChar char="•"/>
            </a:pPr>
            <a:endParaRPr lang="en-US" sz="2800" dirty="0"/>
          </a:p>
          <a:p>
            <a:r>
              <a:rPr lang="en-US" sz="1200" dirty="0"/>
              <a:t>				</a:t>
            </a:r>
            <a:endParaRPr lang="en-US" dirty="0"/>
          </a:p>
        </p:txBody>
      </p:sp>
      <p:sp>
        <p:nvSpPr>
          <p:cNvPr id="2" name="TextBox 1"/>
          <p:cNvSpPr txBox="1"/>
          <p:nvPr/>
        </p:nvSpPr>
        <p:spPr>
          <a:xfrm>
            <a:off x="3657600" y="5943600"/>
            <a:ext cx="4648200" cy="923330"/>
          </a:xfrm>
          <a:prstGeom prst="rect">
            <a:avLst/>
          </a:prstGeom>
          <a:noFill/>
        </p:spPr>
        <p:txBody>
          <a:bodyPr wrap="square" rtlCol="0">
            <a:spAutoFit/>
          </a:bodyPr>
          <a:lstStyle/>
          <a:p>
            <a:r>
              <a:rPr lang="en-US" dirty="0"/>
              <a:t>Connie Kirkland, quoting Office for Victims of Crime, 2012</a:t>
            </a:r>
          </a:p>
          <a:p>
            <a:endParaRPr lang="en-US" dirty="0"/>
          </a:p>
        </p:txBody>
      </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50832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0"/>
            <a:ext cx="7772400" cy="1829761"/>
          </a:xfrm>
        </p:spPr>
        <p:txBody>
          <a:bodyPr>
            <a:normAutofit fontScale="90000"/>
          </a:bodyPr>
          <a:lstStyle/>
          <a:p>
            <a:pPr algn="ctr"/>
            <a:r>
              <a:rPr lang="en-US" dirty="0"/>
              <a:t>Title IX in the Eye of the Beholder: </a:t>
            </a:r>
            <a:br>
              <a:rPr lang="en-US" dirty="0"/>
            </a:br>
            <a:r>
              <a:rPr lang="en-US" dirty="0"/>
              <a:t>Courts v. Regulators</a:t>
            </a:r>
          </a:p>
        </p:txBody>
      </p:sp>
      <p:sp>
        <p:nvSpPr>
          <p:cNvPr id="3" name="Footer Placeholder 2"/>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85200391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dirty="0"/>
              <a:t>“Sexual assault is a unique crime: unlike other crimes, victims often blame themselves; the associated trauma can leave their memories fragmented; and insensitive or judgmental questions can compound a victim’s distress.” </a:t>
            </a:r>
          </a:p>
          <a:p>
            <a:pPr marL="109728" indent="0" algn="r">
              <a:buNone/>
            </a:pPr>
            <a:endParaRPr lang="en-US" sz="2400" dirty="0"/>
          </a:p>
          <a:p>
            <a:pPr marL="109728" indent="0" algn="r">
              <a:buNone/>
            </a:pPr>
            <a:r>
              <a:rPr lang="en-US" sz="2400" dirty="0"/>
              <a:t>White House Task Force to Protect Students from Sexual Assault, Not Alone (April 2014) pg. 3.</a:t>
            </a:r>
          </a:p>
        </p:txBody>
      </p:sp>
      <p:sp>
        <p:nvSpPr>
          <p:cNvPr id="4" name="Title 3"/>
          <p:cNvSpPr>
            <a:spLocks noGrp="1"/>
          </p:cNvSpPr>
          <p:nvPr>
            <p:ph type="title"/>
          </p:nvPr>
        </p:nvSpPr>
        <p:spPr/>
        <p:txBody>
          <a:bodyPr>
            <a:normAutofit fontScale="90000"/>
          </a:bodyPr>
          <a:lstStyle/>
          <a:p>
            <a:r>
              <a:rPr lang="en-US" dirty="0">
                <a:effectLst/>
              </a:rPr>
              <a:t>Sexual Assault Is a Unique Crime…</a:t>
            </a:r>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88070734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26616"/>
          </a:xfrm>
        </p:spPr>
        <p:txBody>
          <a:bodyPr/>
          <a:lstStyle/>
          <a:p>
            <a:r>
              <a:rPr lang="en-US" sz="2400" dirty="0"/>
              <a:t>A response to an event that a person experiences, witnesses, or confronts with actual or threatened death or serious injury, or threat to physical integrity of oneself or others.</a:t>
            </a:r>
          </a:p>
          <a:p>
            <a:r>
              <a:rPr lang="en-US" sz="2400" dirty="0"/>
              <a:t>Often includes intense fear, feelings of helplessness, or horror</a:t>
            </a:r>
          </a:p>
          <a:p>
            <a:r>
              <a:rPr lang="en-US" sz="2400" dirty="0"/>
              <a:t>Can last for months or years</a:t>
            </a:r>
          </a:p>
          <a:p>
            <a:endParaRPr lang="en-US" sz="2400" dirty="0"/>
          </a:p>
          <a:p>
            <a:endParaRPr lang="en-US" sz="2400" dirty="0"/>
          </a:p>
          <a:p>
            <a:pPr marL="109728" indent="0">
              <a:buNone/>
            </a:pPr>
            <a:endParaRPr lang="en-US" sz="2400" dirty="0"/>
          </a:p>
        </p:txBody>
      </p:sp>
      <p:sp>
        <p:nvSpPr>
          <p:cNvPr id="4" name="Title 3"/>
          <p:cNvSpPr>
            <a:spLocks noGrp="1"/>
          </p:cNvSpPr>
          <p:nvPr>
            <p:ph type="title"/>
          </p:nvPr>
        </p:nvSpPr>
        <p:spPr/>
        <p:txBody>
          <a:bodyPr/>
          <a:lstStyle/>
          <a:p>
            <a:r>
              <a:rPr lang="en-US" dirty="0">
                <a:effectLst/>
              </a:rPr>
              <a:t>What is trauma?*</a:t>
            </a:r>
            <a:endParaRPr lang="en-US" dirty="0"/>
          </a:p>
        </p:txBody>
      </p:sp>
      <p:sp>
        <p:nvSpPr>
          <p:cNvPr id="5" name="TextBox 4"/>
          <p:cNvSpPr txBox="1"/>
          <p:nvPr/>
        </p:nvSpPr>
        <p:spPr>
          <a:xfrm>
            <a:off x="3505200" y="5105400"/>
            <a:ext cx="5410200" cy="923330"/>
          </a:xfrm>
          <a:prstGeom prst="rect">
            <a:avLst/>
          </a:prstGeom>
          <a:noFill/>
        </p:spPr>
        <p:txBody>
          <a:bodyPr wrap="square" rtlCol="0">
            <a:spAutoFit/>
          </a:bodyPr>
          <a:lstStyle/>
          <a:p>
            <a:r>
              <a:rPr lang="en-US" dirty="0"/>
              <a:t>*Connie Kirkland, </a:t>
            </a:r>
            <a:r>
              <a:rPr lang="en-US" i="1" dirty="0"/>
              <a:t>Title IX Compliance Institute</a:t>
            </a:r>
            <a:r>
              <a:rPr lang="en-US" dirty="0"/>
              <a:t> [workshop presentation], June 12, 2015, Orlando, FL.</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568832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953000"/>
          </a:xfrm>
        </p:spPr>
        <p:txBody>
          <a:bodyPr>
            <a:normAutofit fontScale="92500" lnSpcReduction="10000"/>
          </a:bodyPr>
          <a:lstStyle/>
          <a:p>
            <a:pPr marL="109728" indent="0">
              <a:buNone/>
            </a:pPr>
            <a:r>
              <a:rPr lang="en-US" dirty="0"/>
              <a:t>“When trauma occurs, the prefrontal cortex will frequently shut down, leaving the less primitive portions of the brain to experience and record the event.”  </a:t>
            </a:r>
          </a:p>
          <a:p>
            <a:pPr marL="109728" indent="0">
              <a:buNone/>
            </a:pPr>
            <a:endParaRPr lang="en-US" sz="1100" dirty="0"/>
          </a:p>
          <a:p>
            <a:pPr marL="109728" indent="0">
              <a:buNone/>
            </a:pPr>
            <a:r>
              <a:rPr lang="en-US" dirty="0"/>
              <a:t>“When a person is stressed or traumatized, inconsistent statements are not only the norm, but sometimes strong evidence that the memory was encoded in the context of severe stress and trauma.”</a:t>
            </a:r>
          </a:p>
          <a:p>
            <a:pPr marL="109728" indent="0">
              <a:buNone/>
            </a:pPr>
            <a:endParaRPr lang="en-US" dirty="0"/>
          </a:p>
          <a:p>
            <a:pPr marL="109728" indent="0" algn="r">
              <a:buNone/>
            </a:pPr>
            <a:r>
              <a:rPr lang="en-US" sz="1800" dirty="0"/>
              <a:t>Russell Strand, </a:t>
            </a:r>
            <a:r>
              <a:rPr lang="en-US" sz="1800" i="1" dirty="0"/>
              <a:t>The Forensic Experiential Trauma Interview (FETI), </a:t>
            </a:r>
            <a:r>
              <a:rPr lang="en-US" sz="1800" dirty="0"/>
              <a:t>http://responsesystemspanel.whs.mil/public/docs/meetings/20130627/01_Victim_Overview/Rumburg_FETI_Interview.pdf.</a:t>
            </a:r>
          </a:p>
        </p:txBody>
      </p:sp>
      <p:sp>
        <p:nvSpPr>
          <p:cNvPr id="4" name="Title 3"/>
          <p:cNvSpPr>
            <a:spLocks noGrp="1"/>
          </p:cNvSpPr>
          <p:nvPr>
            <p:ph type="title"/>
          </p:nvPr>
        </p:nvSpPr>
        <p:spPr/>
        <p:txBody>
          <a:bodyPr/>
          <a:lstStyle/>
          <a:p>
            <a:r>
              <a:rPr lang="en-US" dirty="0">
                <a:effectLst/>
              </a:rPr>
              <a:t>Impacts of Trauma</a:t>
            </a:r>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54133032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953000"/>
          </a:xfrm>
        </p:spPr>
        <p:txBody>
          <a:bodyPr>
            <a:normAutofit/>
          </a:bodyPr>
          <a:lstStyle/>
          <a:p>
            <a:r>
              <a:rPr lang="en-US" dirty="0"/>
              <a:t>Difficulties processing the event due to their own trauma and/or confusing narratives from friends, perpetrator, etc.</a:t>
            </a:r>
          </a:p>
          <a:p>
            <a:r>
              <a:rPr lang="en-US" dirty="0"/>
              <a:t>May have physical pain</a:t>
            </a:r>
          </a:p>
          <a:p>
            <a:r>
              <a:rPr lang="en-US" dirty="0"/>
              <a:t>Intensity of reactions</a:t>
            </a:r>
          </a:p>
          <a:p>
            <a:r>
              <a:rPr lang="en-US" dirty="0"/>
              <a:t>Decision-making vulnerability</a:t>
            </a:r>
          </a:p>
          <a:p>
            <a:r>
              <a:rPr lang="en-US" dirty="0"/>
              <a:t>Negative coping methods</a:t>
            </a:r>
          </a:p>
          <a:p>
            <a:r>
              <a:rPr lang="en-US" dirty="0"/>
              <a:t>Fight, Flee or Freeze</a:t>
            </a:r>
          </a:p>
          <a:p>
            <a:endParaRPr lang="en-US" dirty="0"/>
          </a:p>
        </p:txBody>
      </p:sp>
      <p:sp>
        <p:nvSpPr>
          <p:cNvPr id="4" name="Title 3"/>
          <p:cNvSpPr>
            <a:spLocks noGrp="1"/>
          </p:cNvSpPr>
          <p:nvPr>
            <p:ph type="title"/>
          </p:nvPr>
        </p:nvSpPr>
        <p:spPr/>
        <p:txBody>
          <a:bodyPr/>
          <a:lstStyle/>
          <a:p>
            <a:r>
              <a:rPr lang="en-US" dirty="0">
                <a:effectLst/>
              </a:rPr>
              <a:t>Impacts of Trauma Cont’d*</a:t>
            </a:r>
            <a:endParaRPr lang="en-US" dirty="0"/>
          </a:p>
        </p:txBody>
      </p:sp>
      <p:sp>
        <p:nvSpPr>
          <p:cNvPr id="5" name="TextBox 4"/>
          <p:cNvSpPr txBox="1"/>
          <p:nvPr/>
        </p:nvSpPr>
        <p:spPr>
          <a:xfrm>
            <a:off x="3435559" y="5671766"/>
            <a:ext cx="5410200" cy="923330"/>
          </a:xfrm>
          <a:prstGeom prst="rect">
            <a:avLst/>
          </a:prstGeom>
          <a:noFill/>
        </p:spPr>
        <p:txBody>
          <a:bodyPr wrap="square" rtlCol="0">
            <a:spAutoFit/>
          </a:bodyPr>
          <a:lstStyle/>
          <a:p>
            <a:r>
              <a:rPr lang="en-US" dirty="0"/>
              <a:t>*Connie Kirkland, </a:t>
            </a:r>
            <a:r>
              <a:rPr lang="en-US" i="1" dirty="0"/>
              <a:t>Title IX Compliance Institute</a:t>
            </a:r>
            <a:r>
              <a:rPr lang="en-US" dirty="0"/>
              <a:t> [workshop presentation], June 12, 2015, Orlando, FL.</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54692209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555832" cy="5029200"/>
          </a:xfrm>
        </p:spPr>
        <p:txBody>
          <a:bodyPr>
            <a:normAutofit fontScale="85000" lnSpcReduction="10000"/>
          </a:bodyPr>
          <a:lstStyle/>
          <a:p>
            <a:r>
              <a:rPr lang="en-US" dirty="0"/>
              <a:t>Did what I think happened really happen?</a:t>
            </a:r>
          </a:p>
          <a:p>
            <a:r>
              <a:rPr lang="en-US" dirty="0"/>
              <a:t>Will they believe me?</a:t>
            </a:r>
          </a:p>
          <a:p>
            <a:r>
              <a:rPr lang="en-US" dirty="0"/>
              <a:t>Did I “ask for it” somehow?</a:t>
            </a:r>
          </a:p>
          <a:p>
            <a:r>
              <a:rPr lang="en-US" dirty="0"/>
              <a:t>What if he finds out I reported him?</a:t>
            </a:r>
          </a:p>
          <a:p>
            <a:r>
              <a:rPr lang="en-US" dirty="0"/>
              <a:t>I drank voluntarily and I’m underage.  Will I get in trouble?</a:t>
            </a:r>
          </a:p>
          <a:p>
            <a:r>
              <a:rPr lang="en-US" dirty="0"/>
              <a:t>Will my parents be contacted?</a:t>
            </a:r>
          </a:p>
          <a:p>
            <a:r>
              <a:rPr lang="en-US" dirty="0"/>
              <a:t>What will my parents, roommate, etc., think?</a:t>
            </a:r>
          </a:p>
          <a:p>
            <a:r>
              <a:rPr lang="en-US" dirty="0"/>
              <a:t>I don’t know how to talk about my incident.  Who would I tell?</a:t>
            </a:r>
          </a:p>
          <a:p>
            <a:r>
              <a:rPr lang="en-US" dirty="0"/>
              <a:t>Once I report, will my information be kept private?</a:t>
            </a:r>
          </a:p>
          <a:p>
            <a:r>
              <a:rPr lang="en-US" dirty="0"/>
              <a:t>The Title IX process seems confusing and/or ineffective.</a:t>
            </a:r>
          </a:p>
          <a:p>
            <a:r>
              <a:rPr lang="en-US" dirty="0"/>
              <a:t>Will they tell me just to forget about it and go on with my life?</a:t>
            </a:r>
          </a:p>
          <a:p>
            <a:endParaRPr lang="en-US" dirty="0"/>
          </a:p>
        </p:txBody>
      </p:sp>
      <p:sp>
        <p:nvSpPr>
          <p:cNvPr id="4" name="Title 3"/>
          <p:cNvSpPr>
            <a:spLocks noGrp="1"/>
          </p:cNvSpPr>
          <p:nvPr>
            <p:ph type="title"/>
          </p:nvPr>
        </p:nvSpPr>
        <p:spPr>
          <a:xfrm>
            <a:off x="457200" y="152400"/>
            <a:ext cx="8229600" cy="1143000"/>
          </a:xfrm>
        </p:spPr>
        <p:txBody>
          <a:bodyPr>
            <a:normAutofit fontScale="90000"/>
          </a:bodyPr>
          <a:lstStyle/>
          <a:p>
            <a:r>
              <a:rPr lang="en-US" dirty="0">
                <a:effectLst/>
              </a:rPr>
              <a:t>Barriers to Reporting – The Fears</a:t>
            </a:r>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97882877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Not believing an initial report</a:t>
            </a:r>
          </a:p>
          <a:p>
            <a:r>
              <a:rPr lang="en-US" dirty="0"/>
              <a:t>Asking inappropriate questions (i.e. “What were you wearing,” “Why were you out at 3:00 AM?” or asking about past sexual history not related to this specific incident</a:t>
            </a:r>
          </a:p>
          <a:p>
            <a:r>
              <a:rPr lang="en-US" dirty="0"/>
              <a:t>No amnesty policy//Graduate school and professional licensing</a:t>
            </a:r>
          </a:p>
          <a:p>
            <a:r>
              <a:rPr lang="en-US" dirty="0"/>
              <a:t>Insensitive policy language</a:t>
            </a:r>
          </a:p>
          <a:p>
            <a:pPr lvl="1"/>
            <a:r>
              <a:rPr lang="en-US" dirty="0"/>
              <a:t>Complainant, alleged victim, etc.</a:t>
            </a:r>
          </a:p>
          <a:p>
            <a:r>
              <a:rPr lang="en-US" dirty="0"/>
              <a:t>Confusing procedures</a:t>
            </a:r>
          </a:p>
          <a:p>
            <a:pPr marL="109728" indent="0">
              <a:buNone/>
            </a:pPr>
            <a:endParaRPr lang="en-US" dirty="0"/>
          </a:p>
          <a:p>
            <a:endParaRPr lang="en-US" dirty="0"/>
          </a:p>
        </p:txBody>
      </p:sp>
      <p:sp>
        <p:nvSpPr>
          <p:cNvPr id="4" name="Title 3"/>
          <p:cNvSpPr>
            <a:spLocks noGrp="1"/>
          </p:cNvSpPr>
          <p:nvPr>
            <p:ph type="title"/>
          </p:nvPr>
        </p:nvSpPr>
        <p:spPr>
          <a:xfrm>
            <a:off x="228600" y="274638"/>
            <a:ext cx="8784432" cy="1143000"/>
          </a:xfrm>
        </p:spPr>
        <p:txBody>
          <a:bodyPr>
            <a:noAutofit/>
          </a:bodyPr>
          <a:lstStyle/>
          <a:p>
            <a:r>
              <a:rPr lang="en-US" sz="3200" dirty="0">
                <a:effectLst/>
              </a:rPr>
              <a:t>Victim Blaming and Re-traumatization:  </a:t>
            </a:r>
            <a:br>
              <a:rPr lang="en-US" sz="3200" dirty="0">
                <a:effectLst/>
              </a:rPr>
            </a:br>
            <a:r>
              <a:rPr lang="en-US" sz="3200" dirty="0">
                <a:effectLst/>
              </a:rPr>
              <a:t>Intentional or Unintentional</a:t>
            </a:r>
            <a:endParaRPr lang="en-US" sz="3200" dirty="0"/>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88420363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Put yourself in the victim’s shoes…how would you want to be treated?</a:t>
            </a:r>
          </a:p>
          <a:p>
            <a:r>
              <a:rPr lang="en-US" dirty="0"/>
              <a:t>Train on victim trauma</a:t>
            </a:r>
          </a:p>
          <a:p>
            <a:r>
              <a:rPr lang="en-US" dirty="0"/>
              <a:t>Create a fair and balanced process for both parties</a:t>
            </a:r>
          </a:p>
          <a:p>
            <a:r>
              <a:rPr lang="en-US" dirty="0"/>
              <a:t>Mechanisms to protect, empower, and support victims</a:t>
            </a:r>
          </a:p>
        </p:txBody>
      </p:sp>
      <p:sp>
        <p:nvSpPr>
          <p:cNvPr id="4" name="Title 3"/>
          <p:cNvSpPr>
            <a:spLocks noGrp="1"/>
          </p:cNvSpPr>
          <p:nvPr>
            <p:ph type="title"/>
          </p:nvPr>
        </p:nvSpPr>
        <p:spPr/>
        <p:txBody>
          <a:bodyPr/>
          <a:lstStyle/>
          <a:p>
            <a:r>
              <a:rPr lang="en-US" dirty="0">
                <a:effectLst/>
              </a:rPr>
              <a:t>How to Be Victim-Centered?</a:t>
            </a:r>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53483777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120142453"/>
              </p:ext>
            </p:extLst>
          </p:nvPr>
        </p:nvGraphicFramePr>
        <p:xfrm>
          <a:off x="381000" y="304800"/>
          <a:ext cx="83058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52883328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4600" y="457200"/>
            <a:ext cx="5867400" cy="6172200"/>
          </a:xfrm>
        </p:spPr>
        <p:txBody>
          <a:bodyPr>
            <a:normAutofit/>
          </a:bodyPr>
          <a:lstStyle/>
          <a:p>
            <a:r>
              <a:rPr lang="en-US" dirty="0"/>
              <a:t>Make sure the victim is out of immediate danger and is safe.</a:t>
            </a:r>
          </a:p>
          <a:p>
            <a:r>
              <a:rPr lang="en-US" dirty="0"/>
              <a:t>Be sensitive to re-traumatization, don’t blame the victim.</a:t>
            </a:r>
          </a:p>
          <a:p>
            <a:r>
              <a:rPr lang="en-US" dirty="0"/>
              <a:t>Protect against retaliation.</a:t>
            </a:r>
          </a:p>
          <a:p>
            <a:r>
              <a:rPr lang="en-US" dirty="0"/>
              <a:t>Laws don’t protect people – People protect people!</a:t>
            </a:r>
          </a:p>
          <a:p>
            <a:r>
              <a:rPr lang="en-US" dirty="0"/>
              <a:t>Prevent future victimization by implementing community efficacy and utilizing bystander training.</a:t>
            </a:r>
          </a:p>
          <a:p>
            <a:r>
              <a:rPr lang="en-US" dirty="0"/>
              <a:t>Think environmentally – private and public wellness.</a:t>
            </a:r>
          </a:p>
          <a:p>
            <a:endParaRPr lang="en-US" dirty="0"/>
          </a:p>
          <a:p>
            <a:endParaRPr lang="en-US" dirty="0"/>
          </a:p>
        </p:txBody>
      </p:sp>
      <p:grpSp>
        <p:nvGrpSpPr>
          <p:cNvPr id="5" name="Group 4"/>
          <p:cNvGrpSpPr/>
          <p:nvPr/>
        </p:nvGrpSpPr>
        <p:grpSpPr>
          <a:xfrm>
            <a:off x="381000" y="1967423"/>
            <a:ext cx="1987227" cy="1987227"/>
            <a:chOff x="3159286" y="3820"/>
            <a:chExt cx="1987227" cy="1987227"/>
          </a:xfrm>
          <a:solidFill>
            <a:srgbClr val="004B85"/>
          </a:solidFill>
        </p:grpSpPr>
        <p:sp>
          <p:nvSpPr>
            <p:cNvPr id="6" name="Oval 5"/>
            <p:cNvSpPr/>
            <p:nvPr/>
          </p:nvSpPr>
          <p:spPr>
            <a:xfrm>
              <a:off x="3159286" y="3820"/>
              <a:ext cx="1987227" cy="1987227"/>
            </a:xfrm>
            <a:prstGeom prst="ellipse">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Oval 4"/>
            <p:cNvSpPr/>
            <p:nvPr/>
          </p:nvSpPr>
          <p:spPr>
            <a:xfrm>
              <a:off x="3450309" y="294843"/>
              <a:ext cx="1405181" cy="140518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b="1" kern="1200" dirty="0"/>
                <a:t>Protect</a:t>
              </a:r>
            </a:p>
          </p:txBody>
        </p:sp>
      </p:gr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72790903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19400" y="381000"/>
            <a:ext cx="5867400" cy="6477000"/>
          </a:xfrm>
        </p:spPr>
        <p:txBody>
          <a:bodyPr>
            <a:normAutofit lnSpcReduction="10000"/>
          </a:bodyPr>
          <a:lstStyle/>
          <a:p>
            <a:pPr algn="l"/>
            <a:r>
              <a:rPr lang="en-US" dirty="0"/>
              <a:t>Provide victims with options and choices</a:t>
            </a:r>
          </a:p>
          <a:p>
            <a:pPr algn="l"/>
            <a:r>
              <a:rPr lang="en-US" dirty="0"/>
              <a:t>Make sure victims know their rights</a:t>
            </a:r>
          </a:p>
          <a:p>
            <a:pPr algn="l"/>
            <a:r>
              <a:rPr lang="en-US" dirty="0"/>
              <a:t>Provide advocacy resources whether on or off campus</a:t>
            </a:r>
          </a:p>
          <a:p>
            <a:r>
              <a:rPr lang="en-US" dirty="0"/>
              <a:t>Make access to resources convenient and easy to find</a:t>
            </a:r>
          </a:p>
          <a:p>
            <a:r>
              <a:rPr lang="en-US" dirty="0"/>
              <a:t>Inform victims of confidential reporting options</a:t>
            </a:r>
          </a:p>
          <a:p>
            <a:r>
              <a:rPr lang="en-US" dirty="0"/>
              <a:t>Respect a decision not to report</a:t>
            </a:r>
          </a:p>
          <a:p>
            <a:r>
              <a:rPr lang="en-US" dirty="0"/>
              <a:t>Engage victims in systemic evaluation of Title IX system</a:t>
            </a:r>
          </a:p>
          <a:p>
            <a:r>
              <a:rPr lang="en-US" dirty="0"/>
              <a:t>Humanize the response system </a:t>
            </a:r>
            <a:r>
              <a:rPr lang="en-US" dirty="0">
                <a:sym typeface="Wingdings" panose="05000000000000000000" pitchFamily="2" charset="2"/>
              </a:rPr>
              <a:t> CARE</a:t>
            </a:r>
            <a:endParaRPr lang="en-US" dirty="0"/>
          </a:p>
          <a:p>
            <a:endParaRPr lang="en-US" dirty="0"/>
          </a:p>
          <a:p>
            <a:pPr algn="l"/>
            <a:endParaRPr lang="en-US" dirty="0"/>
          </a:p>
        </p:txBody>
      </p:sp>
      <p:grpSp>
        <p:nvGrpSpPr>
          <p:cNvPr id="5" name="Group 4"/>
          <p:cNvGrpSpPr/>
          <p:nvPr/>
        </p:nvGrpSpPr>
        <p:grpSpPr>
          <a:xfrm>
            <a:off x="533400" y="2286000"/>
            <a:ext cx="1984213" cy="1987227"/>
            <a:chOff x="747503" y="4181151"/>
            <a:chExt cx="1987227" cy="1987227"/>
          </a:xfrm>
        </p:grpSpPr>
        <p:sp>
          <p:nvSpPr>
            <p:cNvPr id="6" name="Oval 5"/>
            <p:cNvSpPr/>
            <p:nvPr/>
          </p:nvSpPr>
          <p:spPr>
            <a:xfrm>
              <a:off x="747503" y="4181151"/>
              <a:ext cx="1987227" cy="1987227"/>
            </a:xfrm>
            <a:prstGeom prst="ellipse">
              <a:avLst/>
            </a:prstGeom>
            <a:solidFill>
              <a:srgbClr val="004B85"/>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Oval 4"/>
            <p:cNvSpPr/>
            <p:nvPr/>
          </p:nvSpPr>
          <p:spPr>
            <a:xfrm>
              <a:off x="1038526" y="4472174"/>
              <a:ext cx="1405181" cy="140518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b="1" kern="1200" dirty="0"/>
                <a:t>Empower</a:t>
              </a:r>
            </a:p>
          </p:txBody>
        </p:sp>
      </p:gr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581238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533400" y="375920"/>
            <a:ext cx="7741920" cy="1143000"/>
          </a:xfrm>
        </p:spPr>
        <p:txBody>
          <a:bodyPr>
            <a:normAutofit fontScale="90000"/>
          </a:bodyPr>
          <a:lstStyle/>
          <a:p>
            <a:r>
              <a:rPr lang="en-US" dirty="0"/>
              <a:t>Federal Regulators: </a:t>
            </a:r>
            <a:br>
              <a:rPr lang="en-US" dirty="0"/>
            </a:br>
            <a:r>
              <a:rPr lang="en-US" dirty="0"/>
              <a:t>Two Key Players</a:t>
            </a:r>
          </a:p>
        </p:txBody>
      </p:sp>
      <p:sp>
        <p:nvSpPr>
          <p:cNvPr id="3" name="TextBox 2"/>
          <p:cNvSpPr txBox="1"/>
          <p:nvPr/>
        </p:nvSpPr>
        <p:spPr>
          <a:xfrm>
            <a:off x="704562" y="2054620"/>
            <a:ext cx="8199408" cy="3077765"/>
          </a:xfrm>
          <a:prstGeom prst="rect">
            <a:avLst/>
          </a:prstGeom>
          <a:noFill/>
        </p:spPr>
        <p:txBody>
          <a:bodyPr wrap="square" rtlCol="0">
            <a:spAutoFit/>
          </a:bodyPr>
          <a:lstStyle/>
          <a:p>
            <a:r>
              <a:rPr lang="en-US" sz="2400" b="1" dirty="0"/>
              <a:t>Department of Education </a:t>
            </a:r>
          </a:p>
          <a:p>
            <a:pPr lvl="1"/>
            <a:r>
              <a:rPr lang="en-US" sz="2400" dirty="0"/>
              <a:t>Enforcement through Office for Civil Rights (regional offices)</a:t>
            </a:r>
          </a:p>
          <a:p>
            <a:pPr lvl="1"/>
            <a:r>
              <a:rPr lang="en-US" sz="2400" dirty="0"/>
              <a:t>Historical K-12 focus</a:t>
            </a:r>
          </a:p>
          <a:p>
            <a:r>
              <a:rPr lang="en-US" sz="2400" b="1" dirty="0"/>
              <a:t>Department of Justice</a:t>
            </a:r>
          </a:p>
          <a:p>
            <a:pPr lvl="1"/>
            <a:r>
              <a:rPr lang="en-US" sz="2400" dirty="0"/>
              <a:t>Largely dormant in higher ed for years</a:t>
            </a:r>
          </a:p>
          <a:p>
            <a:pPr lvl="1"/>
            <a:r>
              <a:rPr lang="en-US" sz="2400" dirty="0"/>
              <a:t>“Crime fighters” dealing with violence, drugs, weapons, etc.</a:t>
            </a:r>
          </a:p>
        </p:txBody>
      </p:sp>
      <p:sp>
        <p:nvSpPr>
          <p:cNvPr id="2" name="Footer Placeholder 1"/>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63024964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4600" y="381000"/>
            <a:ext cx="6477000" cy="6248400"/>
          </a:xfrm>
        </p:spPr>
        <p:txBody>
          <a:bodyPr>
            <a:normAutofit/>
          </a:bodyPr>
          <a:lstStyle/>
          <a:p>
            <a:r>
              <a:rPr lang="en-US" dirty="0"/>
              <a:t>Victim support services should include:</a:t>
            </a:r>
          </a:p>
          <a:p>
            <a:pPr lvl="1"/>
            <a:r>
              <a:rPr lang="en-US" dirty="0"/>
              <a:t>Campus safety/police</a:t>
            </a:r>
          </a:p>
          <a:p>
            <a:pPr lvl="1"/>
            <a:r>
              <a:rPr lang="en-US" dirty="0"/>
              <a:t>Counseling </a:t>
            </a:r>
          </a:p>
          <a:p>
            <a:pPr lvl="1"/>
            <a:r>
              <a:rPr lang="en-US" dirty="0"/>
              <a:t>Medical services</a:t>
            </a:r>
          </a:p>
          <a:p>
            <a:pPr lvl="1"/>
            <a:r>
              <a:rPr lang="en-US" dirty="0"/>
              <a:t>Advocates </a:t>
            </a:r>
            <a:br>
              <a:rPr lang="en-US" dirty="0"/>
            </a:br>
            <a:r>
              <a:rPr lang="en-US" dirty="0"/>
              <a:t>(and Lawyers)</a:t>
            </a:r>
          </a:p>
          <a:p>
            <a:pPr lvl="1"/>
            <a:r>
              <a:rPr lang="en-US" dirty="0"/>
              <a:t>Academic support</a:t>
            </a:r>
          </a:p>
          <a:p>
            <a:pPr lvl="1"/>
            <a:r>
              <a:rPr lang="en-US" dirty="0"/>
              <a:t>Support for reintegration if the victim leaves and then returns to campus</a:t>
            </a:r>
          </a:p>
          <a:p>
            <a:r>
              <a:rPr lang="en-US" dirty="0"/>
              <a:t>Campuses who are not able to provide some of these services should link to off-campus resources.</a:t>
            </a:r>
          </a:p>
          <a:p>
            <a:pPr lvl="1"/>
            <a:endParaRPr lang="en-US" dirty="0"/>
          </a:p>
          <a:p>
            <a:pPr lvl="1"/>
            <a:endParaRPr lang="en-US" dirty="0"/>
          </a:p>
          <a:p>
            <a:pPr lvl="1"/>
            <a:endParaRPr lang="en-US" dirty="0"/>
          </a:p>
          <a:p>
            <a:endParaRPr lang="en-US" dirty="0"/>
          </a:p>
          <a:p>
            <a:pPr marL="457200" lvl="1" indent="0">
              <a:buNone/>
            </a:pPr>
            <a:endParaRPr lang="en-US" dirty="0"/>
          </a:p>
          <a:p>
            <a:endParaRPr lang="en-US" dirty="0"/>
          </a:p>
        </p:txBody>
      </p:sp>
      <p:grpSp>
        <p:nvGrpSpPr>
          <p:cNvPr id="5" name="Group 4"/>
          <p:cNvGrpSpPr/>
          <p:nvPr/>
        </p:nvGrpSpPr>
        <p:grpSpPr>
          <a:xfrm>
            <a:off x="533400" y="2122924"/>
            <a:ext cx="1987227" cy="1987227"/>
            <a:chOff x="5571069" y="4181151"/>
            <a:chExt cx="1987227" cy="1987227"/>
          </a:xfrm>
          <a:solidFill>
            <a:srgbClr val="004B85"/>
          </a:solidFill>
        </p:grpSpPr>
        <p:sp>
          <p:nvSpPr>
            <p:cNvPr id="6" name="Oval 5"/>
            <p:cNvSpPr/>
            <p:nvPr/>
          </p:nvSpPr>
          <p:spPr>
            <a:xfrm>
              <a:off x="5571069" y="4181151"/>
              <a:ext cx="1987227" cy="1987227"/>
            </a:xfrm>
            <a:prstGeom prst="ellipse">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Oval 4"/>
            <p:cNvSpPr/>
            <p:nvPr/>
          </p:nvSpPr>
          <p:spPr>
            <a:xfrm>
              <a:off x="5862092" y="4472174"/>
              <a:ext cx="1405181" cy="140518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b="1" kern="1200" dirty="0"/>
                <a:t>Support</a:t>
              </a:r>
            </a:p>
          </p:txBody>
        </p:sp>
      </p:gr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12291388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109728" indent="0">
              <a:buNone/>
            </a:pPr>
            <a:r>
              <a:rPr lang="en-US" dirty="0"/>
              <a:t>“The school should notify the complainant of his or her options to avoid contact with the alleged perpetrator and allow the complainant to change academic and extracurricular activities or his or her living, transportation, dining, and working situation as appropriate. The school should also ensure that the complainant is aware of his or her Title IX rights and any available resources, such as victim advocacy, housing assistance, academic support, counseling, disability services, health and mental health services, and legal assistance, and the right to report a crime to campus or local law enforcement.” </a:t>
            </a:r>
          </a:p>
        </p:txBody>
      </p:sp>
      <p:sp>
        <p:nvSpPr>
          <p:cNvPr id="4" name="Title 3"/>
          <p:cNvSpPr>
            <a:spLocks noGrp="1"/>
          </p:cNvSpPr>
          <p:nvPr>
            <p:ph type="title"/>
          </p:nvPr>
        </p:nvSpPr>
        <p:spPr/>
        <p:txBody>
          <a:bodyPr>
            <a:normAutofit fontScale="90000"/>
          </a:bodyPr>
          <a:lstStyle/>
          <a:p>
            <a:r>
              <a:rPr lang="en-US" dirty="0"/>
              <a:t>Interim Measures Before and During an Investigation</a:t>
            </a:r>
          </a:p>
        </p:txBody>
      </p:sp>
      <p:sp>
        <p:nvSpPr>
          <p:cNvPr id="5" name="TextBox 4"/>
          <p:cNvSpPr txBox="1"/>
          <p:nvPr/>
        </p:nvSpPr>
        <p:spPr>
          <a:xfrm>
            <a:off x="3276600" y="5545626"/>
            <a:ext cx="6172200" cy="923330"/>
          </a:xfrm>
          <a:prstGeom prst="rect">
            <a:avLst/>
          </a:prstGeom>
          <a:noFill/>
        </p:spPr>
        <p:txBody>
          <a:bodyPr wrap="square" rtlCol="0">
            <a:spAutoFit/>
          </a:bodyPr>
          <a:lstStyle/>
          <a:p>
            <a:r>
              <a:rPr lang="en-US" dirty="0"/>
              <a:t>US Dept. of Education, Office for Civil Rights, </a:t>
            </a:r>
            <a:r>
              <a:rPr lang="en-US" i="1" dirty="0"/>
              <a:t>Questions and Answers on Title IX and Sexual Violence</a:t>
            </a:r>
            <a:r>
              <a:rPr lang="en-US" dirty="0"/>
              <a:t> (April 2014) pg. 32.</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65650091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89037"/>
            <a:ext cx="8229600" cy="4525963"/>
          </a:xfrm>
        </p:spPr>
        <p:txBody>
          <a:bodyPr>
            <a:normAutofit fontScale="92500" lnSpcReduction="20000"/>
          </a:bodyPr>
          <a:lstStyle/>
          <a:p>
            <a:pPr lvl="0"/>
            <a:r>
              <a:rPr lang="en-US" dirty="0"/>
              <a:t>Access to counseling services and assistance in setting up initial appointments, both on and off campus </a:t>
            </a:r>
          </a:p>
          <a:p>
            <a:pPr lvl="0"/>
            <a:r>
              <a:rPr lang="en-US" dirty="0"/>
              <a:t>Imposition of a campus “No-Contact Order” </a:t>
            </a:r>
          </a:p>
          <a:p>
            <a:pPr lvl="0"/>
            <a:r>
              <a:rPr lang="en-US" dirty="0"/>
              <a:t>Rescheduling of exams and assignments </a:t>
            </a:r>
          </a:p>
          <a:p>
            <a:pPr lvl="0"/>
            <a:r>
              <a:rPr lang="en-US" dirty="0"/>
              <a:t>Providing alternative course completion options </a:t>
            </a:r>
          </a:p>
          <a:p>
            <a:pPr lvl="0"/>
            <a:r>
              <a:rPr lang="en-US" dirty="0"/>
              <a:t>Change in class schedule, including the ability to drop a course without penalty or to transfer sections </a:t>
            </a:r>
          </a:p>
          <a:p>
            <a:pPr lvl="0"/>
            <a:r>
              <a:rPr lang="en-US" dirty="0"/>
              <a:t>Change in work schedule or job assignment </a:t>
            </a:r>
          </a:p>
          <a:p>
            <a:pPr lvl="0"/>
            <a:r>
              <a:rPr lang="en-US" dirty="0"/>
              <a:t>Change in student’s campus housing</a:t>
            </a:r>
          </a:p>
          <a:p>
            <a:r>
              <a:rPr lang="en-US" dirty="0"/>
              <a:t>Assistance from University support staff in completing housing relocation  </a:t>
            </a:r>
          </a:p>
          <a:p>
            <a:pPr marL="109728" indent="0">
              <a:buNone/>
            </a:pPr>
            <a:endParaRPr lang="en-US" dirty="0"/>
          </a:p>
        </p:txBody>
      </p:sp>
      <p:sp>
        <p:nvSpPr>
          <p:cNvPr id="4" name="Title 3"/>
          <p:cNvSpPr>
            <a:spLocks noGrp="1"/>
          </p:cNvSpPr>
          <p:nvPr>
            <p:ph type="title"/>
          </p:nvPr>
        </p:nvSpPr>
        <p:spPr/>
        <p:txBody>
          <a:bodyPr/>
          <a:lstStyle/>
          <a:p>
            <a:r>
              <a:rPr lang="en-US" dirty="0"/>
              <a:t>Examples of Interim Measures*</a:t>
            </a:r>
          </a:p>
        </p:txBody>
      </p:sp>
      <p:sp>
        <p:nvSpPr>
          <p:cNvPr id="5" name="TextBox 4"/>
          <p:cNvSpPr txBox="1"/>
          <p:nvPr/>
        </p:nvSpPr>
        <p:spPr>
          <a:xfrm>
            <a:off x="2684228" y="5591842"/>
            <a:ext cx="6446520" cy="1292662"/>
          </a:xfrm>
          <a:prstGeom prst="rect">
            <a:avLst/>
          </a:prstGeom>
          <a:noFill/>
        </p:spPr>
        <p:txBody>
          <a:bodyPr wrap="square" rtlCol="0">
            <a:spAutoFit/>
          </a:bodyPr>
          <a:lstStyle/>
          <a:p>
            <a:r>
              <a:rPr lang="en-US" sz="1200" dirty="0"/>
              <a:t>UNC Chapel Hill, </a:t>
            </a:r>
            <a:r>
              <a:rPr lang="en-US" sz="1200" i="1" dirty="0"/>
              <a:t>Policy on Prohibited Discrimination, Harassment and Related Misconduct Including Sexual Violence, Interpersonal Violence and Stalking </a:t>
            </a:r>
            <a:r>
              <a:rPr lang="en-US" sz="1200" dirty="0"/>
              <a:t>15 - 16 (August 2014), </a:t>
            </a:r>
          </a:p>
          <a:p>
            <a:r>
              <a:rPr lang="en-US" sz="1200" u="sng" dirty="0">
                <a:hlinkClick r:id="rId2"/>
              </a:rPr>
              <a:t>http://sexualassaultanddiscriminationpolicy.unc.edu/files/2014/05/UNCCH_Policy_PDHRM_Including_Sexual_Violence_Interpersonal_Violence_and_Stalking3.pdf</a:t>
            </a:r>
            <a:r>
              <a:rPr lang="en-US" sz="1200" dirty="0"/>
              <a:t>.</a:t>
            </a:r>
          </a:p>
          <a:p>
            <a:endParaRPr lang="en-US" dirty="0"/>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57617388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lvl="0"/>
            <a:r>
              <a:rPr lang="en-US" dirty="0"/>
              <a:t>Limiting access to certain University facilities or activities pending resolution of the matter</a:t>
            </a:r>
          </a:p>
          <a:p>
            <a:pPr lvl="0"/>
            <a:r>
              <a:rPr lang="en-US" dirty="0"/>
              <a:t>Voluntary leave of absence </a:t>
            </a:r>
          </a:p>
          <a:p>
            <a:pPr lvl="0"/>
            <a:r>
              <a:rPr lang="en-US" dirty="0"/>
              <a:t>Providing an escort to assure safe movement between classes and activities </a:t>
            </a:r>
          </a:p>
          <a:p>
            <a:pPr lvl="0"/>
            <a:r>
              <a:rPr lang="en-US" dirty="0"/>
              <a:t>Arranging for medical services </a:t>
            </a:r>
          </a:p>
          <a:p>
            <a:pPr lvl="0"/>
            <a:r>
              <a:rPr lang="en-US" dirty="0"/>
              <a:t>Providing academic support services, such as tutoring </a:t>
            </a:r>
          </a:p>
          <a:p>
            <a:pPr lvl="0"/>
            <a:r>
              <a:rPr lang="en-US" dirty="0"/>
              <a:t>University-imposed leave, suspension, or separation for the </a:t>
            </a:r>
            <a:r>
              <a:rPr lang="en-US" i="1" dirty="0"/>
              <a:t>Responding Party</a:t>
            </a:r>
            <a:endParaRPr lang="en-US" dirty="0"/>
          </a:p>
          <a:p>
            <a:pPr lvl="0"/>
            <a:r>
              <a:rPr lang="en-US" dirty="0"/>
              <a:t>Any other measure which can be tailored to the involved individuals to achieve the goals of this Policy. </a:t>
            </a:r>
          </a:p>
          <a:p>
            <a:endParaRPr lang="en-US" dirty="0"/>
          </a:p>
        </p:txBody>
      </p:sp>
      <p:sp>
        <p:nvSpPr>
          <p:cNvPr id="4" name="Title 3"/>
          <p:cNvSpPr>
            <a:spLocks noGrp="1"/>
          </p:cNvSpPr>
          <p:nvPr>
            <p:ph type="title"/>
          </p:nvPr>
        </p:nvSpPr>
        <p:spPr/>
        <p:txBody>
          <a:bodyPr>
            <a:normAutofit fontScale="90000"/>
          </a:bodyPr>
          <a:lstStyle/>
          <a:p>
            <a:r>
              <a:rPr lang="en-US" dirty="0"/>
              <a:t>Examples of Interim Measures* Cont’d</a:t>
            </a:r>
          </a:p>
        </p:txBody>
      </p:sp>
      <p:sp>
        <p:nvSpPr>
          <p:cNvPr id="5" name="TextBox 4"/>
          <p:cNvSpPr txBox="1"/>
          <p:nvPr/>
        </p:nvSpPr>
        <p:spPr>
          <a:xfrm>
            <a:off x="2651097" y="5565338"/>
            <a:ext cx="6446520" cy="1292662"/>
          </a:xfrm>
          <a:prstGeom prst="rect">
            <a:avLst/>
          </a:prstGeom>
          <a:noFill/>
        </p:spPr>
        <p:txBody>
          <a:bodyPr wrap="square" rtlCol="0">
            <a:spAutoFit/>
          </a:bodyPr>
          <a:lstStyle/>
          <a:p>
            <a:r>
              <a:rPr lang="en-US" sz="1200" dirty="0"/>
              <a:t>UNC Chapel Hill, </a:t>
            </a:r>
            <a:r>
              <a:rPr lang="en-US" sz="1200" i="1" dirty="0"/>
              <a:t>Policy on Prohibited Discrimination, Harassment and Related Misconduct Including Sexual Violence, Interpersonal Violence and Stalking </a:t>
            </a:r>
            <a:r>
              <a:rPr lang="en-US" sz="1200" dirty="0"/>
              <a:t>15 - 16 (August 2014), </a:t>
            </a:r>
          </a:p>
          <a:p>
            <a:r>
              <a:rPr lang="en-US" sz="1200" u="sng" dirty="0">
                <a:hlinkClick r:id="rId2"/>
              </a:rPr>
              <a:t>http://sexualassaultanddiscriminationpolicy.unc.edu/files/2014/05/UNCCH_Policy_PDHRM_Including_Sexual_Violence_Interpersonal_Violence_and_Stalking3.pdf</a:t>
            </a:r>
            <a:r>
              <a:rPr lang="en-US" sz="1200" dirty="0"/>
              <a:t>.</a:t>
            </a:r>
          </a:p>
          <a:p>
            <a:endParaRPr lang="en-US" dirty="0"/>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73273415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dirty="0"/>
              <a:t>“[A] school . . . should recognize that imposing sanctions against the perpetrator, without more, likely will not be sufficient to satisfy its Title IX obligation to eliminate the hostile environment, prevent its recurrence, and, as appropriate, remedy its effects. Additional remedies for the complainant and the school community may be necessary.” </a:t>
            </a:r>
          </a:p>
        </p:txBody>
      </p:sp>
      <p:sp>
        <p:nvSpPr>
          <p:cNvPr id="4" name="Title 3"/>
          <p:cNvSpPr>
            <a:spLocks noGrp="1"/>
          </p:cNvSpPr>
          <p:nvPr>
            <p:ph type="title"/>
          </p:nvPr>
        </p:nvSpPr>
        <p:spPr/>
        <p:txBody>
          <a:bodyPr/>
          <a:lstStyle/>
          <a:p>
            <a:r>
              <a:rPr lang="en-US" dirty="0"/>
              <a:t>Remedies</a:t>
            </a:r>
          </a:p>
        </p:txBody>
      </p:sp>
      <p:sp>
        <p:nvSpPr>
          <p:cNvPr id="5" name="TextBox 4"/>
          <p:cNvSpPr txBox="1"/>
          <p:nvPr/>
        </p:nvSpPr>
        <p:spPr>
          <a:xfrm>
            <a:off x="3352800" y="5113778"/>
            <a:ext cx="6172200" cy="923330"/>
          </a:xfrm>
          <a:prstGeom prst="rect">
            <a:avLst/>
          </a:prstGeom>
          <a:noFill/>
        </p:spPr>
        <p:txBody>
          <a:bodyPr wrap="square" rtlCol="0">
            <a:spAutoFit/>
          </a:bodyPr>
          <a:lstStyle/>
          <a:p>
            <a:r>
              <a:rPr lang="en-US" dirty="0"/>
              <a:t>US Dept. of Education, Office for Civil Rights, </a:t>
            </a:r>
            <a:r>
              <a:rPr lang="en-US" i="1" dirty="0"/>
              <a:t>Questions and Answers on Title IX and Sexual Violence</a:t>
            </a:r>
            <a:r>
              <a:rPr lang="en-US" dirty="0"/>
              <a:t> (April 2014) pg. 34.</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43583273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8839200" cy="1752600"/>
          </a:xfrm>
        </p:spPr>
        <p:txBody>
          <a:bodyPr>
            <a:noAutofit/>
          </a:bodyPr>
          <a:lstStyle/>
          <a:p>
            <a:pPr algn="ctr"/>
            <a:r>
              <a:rPr lang="en-US" sz="3600" dirty="0"/>
              <a:t>The White House Task Force to Protect Students from Sexual Assault</a:t>
            </a:r>
          </a:p>
        </p:txBody>
      </p:sp>
      <p:sp>
        <p:nvSpPr>
          <p:cNvPr id="3" name="Content Placeholder 2"/>
          <p:cNvSpPr>
            <a:spLocks noGrp="1"/>
          </p:cNvSpPr>
          <p:nvPr>
            <p:ph idx="1"/>
          </p:nvPr>
        </p:nvSpPr>
        <p:spPr>
          <a:xfrm>
            <a:off x="381000" y="1981200"/>
            <a:ext cx="8001000" cy="3886200"/>
          </a:xfrm>
        </p:spPr>
        <p:txBody>
          <a:bodyPr>
            <a:normAutofit/>
          </a:bodyPr>
          <a:lstStyle/>
          <a:p>
            <a:endParaRPr lang="en-US" dirty="0"/>
          </a:p>
          <a:p>
            <a:pPr marL="457200" indent="-457200"/>
            <a:r>
              <a:rPr lang="en-US" dirty="0"/>
              <a:t>Working on promising practices in victim services and providing sample MOUs</a:t>
            </a:r>
          </a:p>
          <a:p>
            <a:pPr marL="457200" indent="-457200"/>
            <a:r>
              <a:rPr lang="en-US" dirty="0"/>
              <a:t>Working with the Dept. of Education to make the activities of the Office for Civil Rights more transparent</a:t>
            </a:r>
          </a:p>
          <a:p>
            <a:pPr marL="457200" indent="-457200"/>
            <a:r>
              <a:rPr lang="en-US" b="1" u="sng" dirty="0"/>
              <a:t>NotAlone.gov </a:t>
            </a:r>
            <a:r>
              <a:rPr lang="en-US" dirty="0"/>
              <a:t>is a resource. </a:t>
            </a:r>
          </a:p>
          <a:p>
            <a:pPr marL="457200" indent="-457200"/>
            <a:r>
              <a:rPr lang="en-US" dirty="0"/>
              <a:t>Future list of Title IX Coordinators?</a:t>
            </a:r>
          </a:p>
          <a:p>
            <a:pPr marL="457200" indent="-457200"/>
            <a:endParaRPr lang="en-US" b="1" u="sng" dirty="0"/>
          </a:p>
          <a:p>
            <a:pPr marL="457200" indent="-457200" algn="l">
              <a:buFont typeface="Arial"/>
              <a:buChar char="•"/>
            </a:pPr>
            <a:endParaRPr lang="en-US" dirty="0"/>
          </a:p>
          <a:p>
            <a:pPr marL="0" indent="0" algn="l"/>
            <a:endParaRPr lang="en-US" dirty="0"/>
          </a:p>
          <a:p>
            <a:endParaRPr lang="en-US" dirty="0"/>
          </a:p>
        </p:txBody>
      </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644494938"/>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0460" y="228600"/>
            <a:ext cx="8086340" cy="6477000"/>
          </a:xfrm>
        </p:spPr>
        <p:txBody>
          <a:bodyPr>
            <a:normAutofit/>
          </a:bodyPr>
          <a:lstStyle/>
          <a:p>
            <a:pPr algn="l"/>
            <a:endParaRPr lang="en-US" sz="1100" dirty="0"/>
          </a:p>
          <a:p>
            <a:pPr marL="109728" indent="0" algn="l">
              <a:buNone/>
            </a:pPr>
            <a:r>
              <a:rPr lang="en-US" sz="3600" b="1" dirty="0"/>
              <a:t>New Resources are Coming! Trauma-informed training for:</a:t>
            </a:r>
          </a:p>
          <a:p>
            <a:pPr marL="457200" indent="-457200"/>
            <a:r>
              <a:rPr lang="en-US" dirty="0"/>
              <a:t>school officials and campus and local law enforcement – (Justice Dept. through both its Center for Campus Public Safety and its Office on Violence Against Women )*</a:t>
            </a:r>
          </a:p>
          <a:p>
            <a:pPr marL="457200" indent="-457200"/>
            <a:r>
              <a:rPr lang="en-US" dirty="0"/>
              <a:t>campus health centers (Dept. of Ed. National Center on Safe and Supportive Learning Environments )*</a:t>
            </a:r>
          </a:p>
          <a:p>
            <a:pPr marL="457200" indent="-457200" algn="l">
              <a:buFont typeface="Arial" panose="020B0604020202020204" pitchFamily="34" charset="0"/>
              <a:buChar char="•"/>
            </a:pPr>
            <a:endParaRPr lang="en-US" dirty="0"/>
          </a:p>
        </p:txBody>
      </p:sp>
      <p:sp>
        <p:nvSpPr>
          <p:cNvPr id="7" name="TextBox 6"/>
          <p:cNvSpPr txBox="1"/>
          <p:nvPr/>
        </p:nvSpPr>
        <p:spPr>
          <a:xfrm>
            <a:off x="1447800" y="5334000"/>
            <a:ext cx="6858000" cy="646331"/>
          </a:xfrm>
          <a:prstGeom prst="rect">
            <a:avLst/>
          </a:prstGeom>
          <a:noFill/>
        </p:spPr>
        <p:txBody>
          <a:bodyPr wrap="square" rtlCol="0">
            <a:spAutoFit/>
          </a:bodyPr>
          <a:lstStyle/>
          <a:p>
            <a:r>
              <a:rPr lang="en-US" dirty="0"/>
              <a:t>*The White House Task Force to Protect Students from Sexual Assault, </a:t>
            </a:r>
            <a:r>
              <a:rPr lang="en-US" i="1" dirty="0"/>
              <a:t>Not Alone </a:t>
            </a:r>
            <a:r>
              <a:rPr lang="en-US" dirty="0"/>
              <a:t>(April 2014) pg. 3.</a:t>
            </a:r>
          </a:p>
        </p:txBody>
      </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66114993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67072"/>
          </a:xfrm>
        </p:spPr>
        <p:txBody>
          <a:bodyPr>
            <a:normAutofit fontScale="92500"/>
          </a:bodyPr>
          <a:lstStyle/>
          <a:p>
            <a:r>
              <a:rPr lang="en-US" dirty="0"/>
              <a:t>No-contact orders</a:t>
            </a:r>
          </a:p>
          <a:p>
            <a:r>
              <a:rPr lang="en-US" dirty="0"/>
              <a:t>Cases may never “close”</a:t>
            </a:r>
          </a:p>
          <a:p>
            <a:r>
              <a:rPr lang="en-US" dirty="0"/>
              <a:t>A grievance process is not a traditional “discipline” or an “honor system”</a:t>
            </a:r>
          </a:p>
          <a:p>
            <a:r>
              <a:rPr lang="en-US" dirty="0"/>
              <a:t>Be careful with peer involvement in decision-making.  Use peers for support and review roles.</a:t>
            </a:r>
          </a:p>
          <a:p>
            <a:r>
              <a:rPr lang="en-US" dirty="0"/>
              <a:t>Consider impacts on helpers and bystanders</a:t>
            </a:r>
          </a:p>
          <a:p>
            <a:r>
              <a:rPr lang="en-US" dirty="0"/>
              <a:t>Always be mindful of potential </a:t>
            </a:r>
            <a:r>
              <a:rPr lang="en-US" dirty="0" err="1"/>
              <a:t>retraumatization</a:t>
            </a:r>
            <a:endParaRPr lang="en-US" dirty="0"/>
          </a:p>
          <a:p>
            <a:r>
              <a:rPr lang="en-US" dirty="0"/>
              <a:t>Some victims/survivors do not want a grievance-based response or process</a:t>
            </a:r>
          </a:p>
        </p:txBody>
      </p:sp>
      <p:sp>
        <p:nvSpPr>
          <p:cNvPr id="4" name="Title 3"/>
          <p:cNvSpPr>
            <a:spLocks noGrp="1"/>
          </p:cNvSpPr>
          <p:nvPr>
            <p:ph type="title"/>
          </p:nvPr>
        </p:nvSpPr>
        <p:spPr/>
        <p:txBody>
          <a:bodyPr/>
          <a:lstStyle/>
          <a:p>
            <a:r>
              <a:rPr lang="en-US" dirty="0"/>
              <a:t>Some concluding thoughts…</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71394747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853547"/>
            <a:ext cx="7772400" cy="1828800"/>
          </a:xfrm>
        </p:spPr>
        <p:txBody>
          <a:bodyPr>
            <a:normAutofit/>
          </a:bodyPr>
          <a:lstStyle/>
          <a:p>
            <a:pPr algn="ctr"/>
            <a:r>
              <a:rPr lang="en-US" dirty="0">
                <a:solidFill>
                  <a:schemeClr val="bg1"/>
                </a:solidFill>
              </a:rPr>
              <a:t>CORNER 4</a:t>
            </a:r>
            <a:br>
              <a:rPr lang="en-US" dirty="0"/>
            </a:br>
            <a:endParaRPr lang="en-US" dirty="0"/>
          </a:p>
        </p:txBody>
      </p:sp>
      <p:sp>
        <p:nvSpPr>
          <p:cNvPr id="4" name="Text Placeholder 3"/>
          <p:cNvSpPr>
            <a:spLocks noGrp="1"/>
          </p:cNvSpPr>
          <p:nvPr>
            <p:ph type="body" idx="1"/>
          </p:nvPr>
        </p:nvSpPr>
        <p:spPr/>
        <p:txBody>
          <a:bodyPr>
            <a:normAutofit/>
          </a:bodyPr>
          <a:lstStyle/>
          <a:p>
            <a:r>
              <a:rPr lang="en-US" sz="4000" dirty="0"/>
              <a:t>Campus Culture and Climate</a:t>
            </a:r>
          </a:p>
        </p:txBody>
      </p:sp>
      <p:sp>
        <p:nvSpPr>
          <p:cNvPr id="3" name="Footer Placeholder 2"/>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356848672"/>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normAutofit/>
          </a:bodyPr>
          <a:lstStyle/>
          <a:p>
            <a:r>
              <a:rPr lang="en-US" sz="3200" b="1" dirty="0">
                <a:solidFill>
                  <a:schemeClr val="accent2">
                    <a:lumMod val="75000"/>
                  </a:schemeClr>
                </a:solidFill>
              </a:rPr>
              <a:t>Corner 4: </a:t>
            </a:r>
            <a:br>
              <a:rPr lang="en-US" sz="3200" b="1" dirty="0">
                <a:solidFill>
                  <a:schemeClr val="accent2">
                    <a:lumMod val="75000"/>
                  </a:schemeClr>
                </a:solidFill>
              </a:rPr>
            </a:br>
            <a:r>
              <a:rPr lang="en-US" sz="3200" b="1" dirty="0">
                <a:solidFill>
                  <a:schemeClr val="accent2">
                    <a:lumMod val="75000"/>
                  </a:schemeClr>
                </a:solidFill>
              </a:rPr>
              <a:t>Campus Culture/Climate</a:t>
            </a:r>
          </a:p>
        </p:txBody>
      </p:sp>
      <p:sp>
        <p:nvSpPr>
          <p:cNvPr id="3" name="Content Placeholder 2"/>
          <p:cNvSpPr>
            <a:spLocks noGrp="1"/>
          </p:cNvSpPr>
          <p:nvPr>
            <p:ph idx="1"/>
          </p:nvPr>
        </p:nvSpPr>
        <p:spPr>
          <a:xfrm>
            <a:off x="457200" y="1371600"/>
            <a:ext cx="8534400" cy="5029200"/>
          </a:xfrm>
        </p:spPr>
        <p:txBody>
          <a:bodyPr>
            <a:normAutofit/>
          </a:bodyPr>
          <a:lstStyle/>
          <a:p>
            <a:r>
              <a:rPr lang="en-US" sz="2600" dirty="0"/>
              <a:t>Proactive efforts to check, address and modify “culture” </a:t>
            </a:r>
            <a:r>
              <a:rPr lang="en-US" sz="2600" u="sng" dirty="0"/>
              <a:t>and </a:t>
            </a:r>
            <a:r>
              <a:rPr lang="en-US" sz="2600" dirty="0"/>
              <a:t>“climate” issues </a:t>
            </a:r>
          </a:p>
          <a:p>
            <a:r>
              <a:rPr lang="en-US" sz="2600" dirty="0"/>
              <a:t>Integrating educational resources directly into Title IX response systems</a:t>
            </a:r>
          </a:p>
          <a:p>
            <a:r>
              <a:rPr lang="en-US" sz="2600" dirty="0"/>
              <a:t>Multicultural issues (e.g., LGBTQIA, international students, etc.)</a:t>
            </a:r>
          </a:p>
          <a:p>
            <a:r>
              <a:rPr lang="en-US" sz="2600" dirty="0"/>
              <a:t>Focus on prevention and get men involved</a:t>
            </a:r>
          </a:p>
          <a:p>
            <a:r>
              <a:rPr lang="en-US" sz="2600" dirty="0"/>
              <a:t>“Bystander” intervention and training</a:t>
            </a:r>
          </a:p>
          <a:p>
            <a:r>
              <a:rPr lang="en-US" sz="2600" dirty="0"/>
              <a:t>Integrate Title IX efforts with greater Enterprise Risk Management (ERM) and AOD prevention efforts </a:t>
            </a:r>
          </a:p>
          <a:p>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948368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8091"/>
          </a:xfrm>
        </p:spPr>
        <p:txBody>
          <a:bodyPr>
            <a:normAutofit fontScale="85000" lnSpcReduction="10000"/>
          </a:bodyPr>
          <a:lstStyle/>
          <a:p>
            <a:pPr marL="109728" indent="0">
              <a:buNone/>
            </a:pPr>
            <a:r>
              <a:rPr lang="en-US" sz="2600" b="1" u="sng" dirty="0"/>
              <a:t>The Courts—Civil Action Under Title IX</a:t>
            </a:r>
          </a:p>
          <a:p>
            <a:r>
              <a:rPr lang="en-US" sz="2600" dirty="0"/>
              <a:t>The US Supreme Court allows actions in court to pursue damages for Title IX (but with many limitations).</a:t>
            </a:r>
          </a:p>
          <a:p>
            <a:pPr lvl="1"/>
            <a:r>
              <a:rPr lang="en-US" sz="2400" i="1" dirty="0"/>
              <a:t>Gebser v. Lago Vista Independent School District, </a:t>
            </a:r>
            <a:r>
              <a:rPr lang="en-US" sz="2400" dirty="0"/>
              <a:t>118 S. Ct. 1989, 141 L. Ed. 2d 277 (1998).</a:t>
            </a:r>
          </a:p>
          <a:p>
            <a:pPr lvl="1"/>
            <a:r>
              <a:rPr lang="en-US" sz="2400" i="1" dirty="0"/>
              <a:t>Davis v. Monroe County Bd. of Ed., </a:t>
            </a:r>
            <a:r>
              <a:rPr lang="en-US" sz="2400" dirty="0"/>
              <a:t>526 U.S. 629 (1999).</a:t>
            </a:r>
          </a:p>
          <a:p>
            <a:r>
              <a:rPr lang="en-US" sz="2600" dirty="0"/>
              <a:t>Victims as “plaintiffs” face tough standards</a:t>
            </a:r>
          </a:p>
          <a:p>
            <a:pPr lvl="1">
              <a:buFont typeface="Arial" panose="020B0604020202020204" pitchFamily="34" charset="0"/>
              <a:buChar char="•"/>
            </a:pPr>
            <a:r>
              <a:rPr lang="en-US" sz="2600" dirty="0"/>
              <a:t> Knowledge (Reporting)</a:t>
            </a:r>
          </a:p>
          <a:p>
            <a:pPr lvl="1">
              <a:buFont typeface="Arial" panose="020B0604020202020204" pitchFamily="34" charset="0"/>
              <a:buChar char="•"/>
            </a:pPr>
            <a:r>
              <a:rPr lang="en-US" sz="2600" dirty="0"/>
              <a:t> Pattern</a:t>
            </a:r>
          </a:p>
          <a:p>
            <a:pPr lvl="1">
              <a:buFont typeface="Arial" panose="020B0604020202020204" pitchFamily="34" charset="0"/>
              <a:buChar char="•"/>
            </a:pPr>
            <a:r>
              <a:rPr lang="en-US" sz="2600" dirty="0"/>
              <a:t> Objective</a:t>
            </a:r>
          </a:p>
          <a:p>
            <a:pPr lvl="1">
              <a:buFont typeface="Arial" panose="020B0604020202020204" pitchFamily="34" charset="0"/>
              <a:buChar char="•"/>
            </a:pPr>
            <a:r>
              <a:rPr lang="en-US" sz="2600" dirty="0"/>
              <a:t> Deliberate indifference</a:t>
            </a:r>
          </a:p>
          <a:p>
            <a:r>
              <a:rPr lang="en-US" sz="2600" dirty="0"/>
              <a:t>The Supreme Court has hesitated to:</a:t>
            </a:r>
          </a:p>
          <a:p>
            <a:pPr lvl="1">
              <a:buFont typeface="Arial" panose="020B0604020202020204" pitchFamily="34" charset="0"/>
              <a:buChar char="•"/>
            </a:pPr>
            <a:r>
              <a:rPr lang="en-US" sz="2600" dirty="0"/>
              <a:t> Apply Title IX to a “single act”</a:t>
            </a:r>
          </a:p>
          <a:p>
            <a:pPr lvl="1">
              <a:buFont typeface="Arial" panose="020B0604020202020204" pitchFamily="34" charset="0"/>
              <a:buChar char="•"/>
            </a:pPr>
            <a:r>
              <a:rPr lang="en-US" sz="2600" dirty="0"/>
              <a:t> Broadly protect LGBTQ Rights </a:t>
            </a:r>
          </a:p>
          <a:p>
            <a:pPr marL="393192" lvl="1" indent="0">
              <a:buNone/>
            </a:pPr>
            <a:endParaRPr lang="en-US" sz="2600" dirty="0"/>
          </a:p>
          <a:p>
            <a:endParaRPr lang="en-US" dirty="0"/>
          </a:p>
        </p:txBody>
      </p:sp>
      <p:sp>
        <p:nvSpPr>
          <p:cNvPr id="3" name="Title 2"/>
          <p:cNvSpPr>
            <a:spLocks noGrp="1"/>
          </p:cNvSpPr>
          <p:nvPr>
            <p:ph type="title"/>
          </p:nvPr>
        </p:nvSpPr>
        <p:spPr/>
        <p:txBody>
          <a:bodyPr/>
          <a:lstStyle/>
          <a:p>
            <a:r>
              <a:rPr lang="en-US" dirty="0"/>
              <a:t>The Courts v. The Regulators  </a:t>
            </a:r>
          </a:p>
        </p:txBody>
      </p:sp>
      <p:sp>
        <p:nvSpPr>
          <p:cNvPr id="5" name="TextBox 4"/>
          <p:cNvSpPr txBox="1"/>
          <p:nvPr/>
        </p:nvSpPr>
        <p:spPr>
          <a:xfrm>
            <a:off x="4648200" y="6007291"/>
            <a:ext cx="3613731" cy="646331"/>
          </a:xfrm>
          <a:prstGeom prst="rect">
            <a:avLst/>
          </a:prstGeom>
          <a:noFill/>
        </p:spPr>
        <p:txBody>
          <a:bodyPr wrap="square" rtlCol="0">
            <a:spAutoFit/>
          </a:bodyPr>
          <a:lstStyle/>
          <a:p>
            <a:pPr algn="ctr"/>
            <a:r>
              <a:rPr lang="en-US" b="1" i="1" dirty="0">
                <a:solidFill>
                  <a:srgbClr val="FF0000"/>
                </a:solidFill>
              </a:rPr>
              <a:t>What could be the impact of Justice Scalia’s passing?</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34460275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481328"/>
            <a:ext cx="8229600" cy="4690872"/>
          </a:xfrm>
        </p:spPr>
        <p:txBody>
          <a:bodyPr>
            <a:normAutofit fontScale="92500" lnSpcReduction="10000"/>
          </a:bodyPr>
          <a:lstStyle/>
          <a:p>
            <a:pPr marL="109728" indent="0">
              <a:buNone/>
            </a:pPr>
            <a:r>
              <a:rPr lang="en-US" sz="2800" dirty="0"/>
              <a:t>2012 US Dept. of Education/Yale University </a:t>
            </a:r>
            <a:br>
              <a:rPr lang="en-US" sz="2800" dirty="0"/>
            </a:br>
            <a:r>
              <a:rPr lang="en-US" sz="2800" i="1" dirty="0"/>
              <a:t>Voluntary Resolution Agreement</a:t>
            </a:r>
          </a:p>
          <a:p>
            <a:r>
              <a:rPr lang="en-US" dirty="0"/>
              <a:t>“Yale…will conduct periodic assessments (at least annually) of campus climate with regard to gender discrimination, sexual misconduct and Title IX, seeking input from students and student groups, including women’s groups, as well as a wide variety of other sources.” </a:t>
            </a:r>
          </a:p>
          <a:p>
            <a:r>
              <a:rPr lang="en-US" dirty="0"/>
              <a:t>“The University will consider such assessments in identifying future actions to ensure that it maintains an environment that is safe and supportive to all students and in compliance with Title IX.” </a:t>
            </a:r>
          </a:p>
          <a:p>
            <a:endParaRPr lang="en-US" dirty="0"/>
          </a:p>
          <a:p>
            <a:endParaRPr lang="en-US" dirty="0"/>
          </a:p>
        </p:txBody>
      </p:sp>
      <p:sp>
        <p:nvSpPr>
          <p:cNvPr id="3" name="Title 2"/>
          <p:cNvSpPr>
            <a:spLocks noGrp="1"/>
          </p:cNvSpPr>
          <p:nvPr>
            <p:ph type="title"/>
          </p:nvPr>
        </p:nvSpPr>
        <p:spPr>
          <a:xfrm>
            <a:off x="498350" y="593725"/>
            <a:ext cx="8229600" cy="1143000"/>
          </a:xfrm>
        </p:spPr>
        <p:txBody>
          <a:bodyPr>
            <a:normAutofit fontScale="90000"/>
          </a:bodyPr>
          <a:lstStyle/>
          <a:p>
            <a:r>
              <a:rPr lang="en-US" sz="4000" dirty="0"/>
              <a:t>Where did the culture/climate issue arise?</a:t>
            </a:r>
            <a:br>
              <a:rPr lang="en-US" sz="4000" dirty="0"/>
            </a:br>
            <a:endParaRPr lang="en-US" dirty="0"/>
          </a:p>
        </p:txBody>
      </p:sp>
      <p:sp>
        <p:nvSpPr>
          <p:cNvPr id="7" name="Title 1"/>
          <p:cNvSpPr txBox="1">
            <a:spLocks/>
          </p:cNvSpPr>
          <p:nvPr/>
        </p:nvSpPr>
        <p:spPr bwMode="auto">
          <a:xfrm>
            <a:off x="569980" y="457200"/>
            <a:ext cx="8086340" cy="12795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defTabSz="457200" rtl="0" eaLnBrk="1" fontAlgn="base" hangingPunct="1">
              <a:spcBef>
                <a:spcPct val="0"/>
              </a:spcBef>
              <a:spcAft>
                <a:spcPct val="0"/>
              </a:spcAft>
              <a:defRPr sz="4000" b="1" kern="1200">
                <a:solidFill>
                  <a:schemeClr val="tx1">
                    <a:lumMod val="50000"/>
                    <a:lumOff val="50000"/>
                  </a:schemeClr>
                </a:solidFill>
                <a:latin typeface="+mj-lt"/>
                <a:ea typeface="+mj-ea"/>
                <a:cs typeface="+mj-cs"/>
              </a:defRPr>
            </a:lvl1pPr>
            <a:lvl2pPr algn="ctr" defTabSz="457200" rtl="0" eaLnBrk="1" fontAlgn="base" hangingPunct="1">
              <a:spcBef>
                <a:spcPct val="0"/>
              </a:spcBef>
              <a:spcAft>
                <a:spcPct val="0"/>
              </a:spcAft>
              <a:defRPr sz="4400" b="1">
                <a:solidFill>
                  <a:schemeClr val="tx1"/>
                </a:solidFill>
                <a:latin typeface="Century Gothic" pitchFamily="34" charset="0"/>
              </a:defRPr>
            </a:lvl2pPr>
            <a:lvl3pPr algn="ctr" defTabSz="457200" rtl="0" eaLnBrk="1" fontAlgn="base" hangingPunct="1">
              <a:spcBef>
                <a:spcPct val="0"/>
              </a:spcBef>
              <a:spcAft>
                <a:spcPct val="0"/>
              </a:spcAft>
              <a:defRPr sz="4400" b="1">
                <a:solidFill>
                  <a:schemeClr val="tx1"/>
                </a:solidFill>
                <a:latin typeface="Century Gothic" pitchFamily="34" charset="0"/>
              </a:defRPr>
            </a:lvl3pPr>
            <a:lvl4pPr algn="ctr" defTabSz="457200" rtl="0" eaLnBrk="1" fontAlgn="base" hangingPunct="1">
              <a:spcBef>
                <a:spcPct val="0"/>
              </a:spcBef>
              <a:spcAft>
                <a:spcPct val="0"/>
              </a:spcAft>
              <a:defRPr sz="4400" b="1">
                <a:solidFill>
                  <a:schemeClr val="tx1"/>
                </a:solidFill>
                <a:latin typeface="Century Gothic" pitchFamily="34" charset="0"/>
              </a:defRPr>
            </a:lvl4pPr>
            <a:lvl5pPr algn="ctr" defTabSz="457200" rtl="0" eaLnBrk="1" fontAlgn="base" hangingPunct="1">
              <a:spcBef>
                <a:spcPct val="0"/>
              </a:spcBef>
              <a:spcAft>
                <a:spcPct val="0"/>
              </a:spcAft>
              <a:defRPr sz="4400" b="1">
                <a:solidFill>
                  <a:schemeClr val="tx1"/>
                </a:solidFill>
                <a:latin typeface="Century Gothic" pitchFamily="34" charset="0"/>
              </a:defRPr>
            </a:lvl5pPr>
            <a:lvl6pPr marL="457200" algn="ctr" defTabSz="457200" rtl="0" eaLnBrk="1" fontAlgn="base" hangingPunct="1">
              <a:spcBef>
                <a:spcPct val="0"/>
              </a:spcBef>
              <a:spcAft>
                <a:spcPct val="0"/>
              </a:spcAft>
              <a:defRPr sz="4400" b="1">
                <a:solidFill>
                  <a:schemeClr val="tx1"/>
                </a:solidFill>
                <a:latin typeface="Century Gothic" pitchFamily="34" charset="0"/>
              </a:defRPr>
            </a:lvl6pPr>
            <a:lvl7pPr marL="914400" algn="ctr" defTabSz="457200" rtl="0" eaLnBrk="1" fontAlgn="base" hangingPunct="1">
              <a:spcBef>
                <a:spcPct val="0"/>
              </a:spcBef>
              <a:spcAft>
                <a:spcPct val="0"/>
              </a:spcAft>
              <a:defRPr sz="4400" b="1">
                <a:solidFill>
                  <a:schemeClr val="tx1"/>
                </a:solidFill>
                <a:latin typeface="Century Gothic" pitchFamily="34" charset="0"/>
              </a:defRPr>
            </a:lvl7pPr>
            <a:lvl8pPr marL="1371600" algn="ctr" defTabSz="457200" rtl="0" eaLnBrk="1" fontAlgn="base" hangingPunct="1">
              <a:spcBef>
                <a:spcPct val="0"/>
              </a:spcBef>
              <a:spcAft>
                <a:spcPct val="0"/>
              </a:spcAft>
              <a:defRPr sz="4400" b="1">
                <a:solidFill>
                  <a:schemeClr val="tx1"/>
                </a:solidFill>
                <a:latin typeface="Century Gothic" pitchFamily="34" charset="0"/>
              </a:defRPr>
            </a:lvl8pPr>
            <a:lvl9pPr marL="1828800" algn="ctr" defTabSz="457200" rtl="0" eaLnBrk="1" fontAlgn="base" hangingPunct="1">
              <a:spcBef>
                <a:spcPct val="0"/>
              </a:spcBef>
              <a:spcAft>
                <a:spcPct val="0"/>
              </a:spcAft>
              <a:defRPr sz="4400" b="1">
                <a:solidFill>
                  <a:schemeClr val="tx1"/>
                </a:solidFill>
                <a:latin typeface="Century Gothic" pitchFamily="34" charset="0"/>
              </a:defRPr>
            </a:lvl9pPr>
          </a:lstStyle>
          <a:p>
            <a:endParaRPr lang="en-US" sz="4400" dirty="0"/>
          </a:p>
        </p:txBody>
      </p:sp>
      <p:sp>
        <p:nvSpPr>
          <p:cNvPr id="9" name="TextBox 8"/>
          <p:cNvSpPr txBox="1"/>
          <p:nvPr/>
        </p:nvSpPr>
        <p:spPr>
          <a:xfrm>
            <a:off x="2743200" y="5934670"/>
            <a:ext cx="6217920" cy="523220"/>
          </a:xfrm>
          <a:prstGeom prst="rect">
            <a:avLst/>
          </a:prstGeom>
          <a:noFill/>
        </p:spPr>
        <p:txBody>
          <a:bodyPr wrap="square" rtlCol="0">
            <a:spAutoFit/>
          </a:bodyPr>
          <a:lstStyle/>
          <a:p>
            <a:r>
              <a:rPr lang="en-US" sz="1400" dirty="0"/>
              <a:t>US Dept. of Ed., Office for Civil Rights, </a:t>
            </a:r>
            <a:r>
              <a:rPr lang="en-US" sz="1400" i="1" dirty="0"/>
              <a:t>Yale University Voluntary Resolution Agreement</a:t>
            </a:r>
            <a:r>
              <a:rPr lang="en-US" sz="1400" dirty="0"/>
              <a:t>, June 11, 2012, pg. 5.</a:t>
            </a:r>
          </a:p>
        </p:txBody>
      </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23579476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772400" cy="1279525"/>
          </a:xfrm>
        </p:spPr>
        <p:txBody>
          <a:bodyPr>
            <a:normAutofit fontScale="90000"/>
          </a:bodyPr>
          <a:lstStyle/>
          <a:p>
            <a:r>
              <a:rPr lang="en-US" dirty="0"/>
              <a:t>In 2013 Yale assessed the following four items:</a:t>
            </a:r>
          </a:p>
        </p:txBody>
      </p:sp>
      <p:sp>
        <p:nvSpPr>
          <p:cNvPr id="3" name="Content Placeholder 2"/>
          <p:cNvSpPr>
            <a:spLocks noGrp="1"/>
          </p:cNvSpPr>
          <p:nvPr>
            <p:ph idx="1"/>
          </p:nvPr>
        </p:nvSpPr>
        <p:spPr>
          <a:xfrm>
            <a:off x="381000" y="1524000"/>
            <a:ext cx="8534400" cy="4754563"/>
          </a:xfrm>
        </p:spPr>
        <p:txBody>
          <a:bodyPr>
            <a:normAutofit lnSpcReduction="10000"/>
          </a:bodyPr>
          <a:lstStyle/>
          <a:p>
            <a:pPr marL="109728" indent="0" algn="l">
              <a:buNone/>
            </a:pPr>
            <a:r>
              <a:rPr lang="en-US" dirty="0"/>
              <a:t>1. The community’s current understanding of Yale’s policies, procedures, and resources relating to sexual misconduct;</a:t>
            </a:r>
          </a:p>
          <a:p>
            <a:pPr marL="109728" indent="0">
              <a:buNone/>
            </a:pPr>
            <a:r>
              <a:rPr lang="en-US" dirty="0"/>
              <a:t>2. Community members’ impressions of the sexual climate in their own schools/departments and the University more generally;</a:t>
            </a:r>
          </a:p>
          <a:p>
            <a:pPr marL="109728" indent="0">
              <a:buNone/>
            </a:pPr>
            <a:r>
              <a:rPr lang="en-US" dirty="0"/>
              <a:t>3. Whether and how individuals feel they can influence the day-to-day climate in which they study, work, and live; </a:t>
            </a:r>
          </a:p>
          <a:p>
            <a:pPr marL="109728" indent="0">
              <a:buNone/>
            </a:pPr>
            <a:r>
              <a:rPr lang="en-US" dirty="0"/>
              <a:t>4. What additional actions the University should take to address and prevent sexual misconduct.</a:t>
            </a:r>
          </a:p>
          <a:p>
            <a:pPr marL="109728" indent="0">
              <a:buNone/>
            </a:pPr>
            <a:endParaRPr lang="en-US" dirty="0"/>
          </a:p>
          <a:p>
            <a:pPr marL="109728" indent="0">
              <a:buNone/>
            </a:pPr>
            <a:endParaRPr lang="en-US" dirty="0"/>
          </a:p>
          <a:p>
            <a:pPr algn="l"/>
            <a:endParaRPr lang="en-US" dirty="0"/>
          </a:p>
        </p:txBody>
      </p:sp>
      <p:sp>
        <p:nvSpPr>
          <p:cNvPr id="4" name="TextBox 3"/>
          <p:cNvSpPr txBox="1"/>
          <p:nvPr/>
        </p:nvSpPr>
        <p:spPr>
          <a:xfrm>
            <a:off x="3032760" y="6056530"/>
            <a:ext cx="6096000" cy="646331"/>
          </a:xfrm>
          <a:prstGeom prst="rect">
            <a:avLst/>
          </a:prstGeom>
          <a:noFill/>
        </p:spPr>
        <p:txBody>
          <a:bodyPr wrap="square" rtlCol="0">
            <a:spAutoFit/>
          </a:bodyPr>
          <a:lstStyle/>
          <a:p>
            <a:r>
              <a:rPr lang="en-US" dirty="0"/>
              <a:t>Yale University, </a:t>
            </a:r>
            <a:r>
              <a:rPr lang="en-US" i="1" dirty="0"/>
              <a:t>Report of the 2012-13 Campus Sexual Climate Assessment</a:t>
            </a:r>
            <a:r>
              <a:rPr lang="en-US" dirty="0"/>
              <a:t>, May 15, 2013, pg. 5.</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155750707"/>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r>
              <a:rPr lang="en-US" sz="2400" dirty="0"/>
              <a:t>“VMI to enhance its outreach to and feedback from cadets, including by conducting </a:t>
            </a:r>
            <a:r>
              <a:rPr lang="en-US" sz="2400" u="sng" dirty="0"/>
              <a:t>an annual climate check or series of climate checks with students </a:t>
            </a:r>
            <a:r>
              <a:rPr lang="en-US" sz="2400" dirty="0"/>
              <a:t>on campus to assess the effectiveness of steps taken by VMI towards providing a campus free of sexual misconduct.”  </a:t>
            </a:r>
          </a:p>
          <a:p>
            <a:r>
              <a:rPr lang="en-US" sz="2400" dirty="0"/>
              <a:t>“Requires VMI to conduct an </a:t>
            </a:r>
            <a:r>
              <a:rPr lang="en-US" sz="2400" u="sng" dirty="0"/>
              <a:t>annual assessment of climate for cadets, faculty and staff </a:t>
            </a:r>
            <a:r>
              <a:rPr lang="en-US" sz="2400" dirty="0"/>
              <a:t>with regard to gender discrimination, sexual misconduct and Title IX, and of the effectiveness of its efforts to prevent and address sexual harassment and promote a non-discriminatory climate.”</a:t>
            </a:r>
          </a:p>
          <a:p>
            <a:endParaRPr lang="en-US" dirty="0"/>
          </a:p>
        </p:txBody>
      </p:sp>
      <p:sp>
        <p:nvSpPr>
          <p:cNvPr id="3" name="Title 2"/>
          <p:cNvSpPr>
            <a:spLocks noGrp="1"/>
          </p:cNvSpPr>
          <p:nvPr>
            <p:ph type="title"/>
          </p:nvPr>
        </p:nvSpPr>
        <p:spPr/>
        <p:txBody>
          <a:bodyPr/>
          <a:lstStyle/>
          <a:p>
            <a:r>
              <a:rPr lang="en-US" dirty="0"/>
              <a:t>The VMI Example</a:t>
            </a:r>
          </a:p>
        </p:txBody>
      </p:sp>
      <p:sp>
        <p:nvSpPr>
          <p:cNvPr id="4" name="TextBox 3"/>
          <p:cNvSpPr txBox="1"/>
          <p:nvPr/>
        </p:nvSpPr>
        <p:spPr>
          <a:xfrm>
            <a:off x="4164329" y="5791200"/>
            <a:ext cx="4537711" cy="523220"/>
          </a:xfrm>
          <a:prstGeom prst="rect">
            <a:avLst/>
          </a:prstGeom>
          <a:noFill/>
        </p:spPr>
        <p:txBody>
          <a:bodyPr wrap="square" rtlCol="0">
            <a:spAutoFit/>
          </a:bodyPr>
          <a:lstStyle/>
          <a:p>
            <a:r>
              <a:rPr lang="en-US" sz="1400" dirty="0"/>
              <a:t>*US Dept. of Ed. Office for Civil Rights, </a:t>
            </a:r>
            <a:r>
              <a:rPr lang="en-US" sz="1400" i="1" dirty="0"/>
              <a:t>VMI Letter of Findings </a:t>
            </a:r>
            <a:r>
              <a:rPr lang="en-US" sz="1400" dirty="0"/>
              <a:t>(May 9, 2014), pgs. 24 – 25 (emphasis added.</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07473082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57400"/>
            <a:ext cx="8229600" cy="4525963"/>
          </a:xfrm>
        </p:spPr>
        <p:txBody>
          <a:bodyPr/>
          <a:lstStyle/>
          <a:p>
            <a:r>
              <a:rPr lang="en-US" sz="2800" dirty="0"/>
              <a:t>Provides schools with a toolkit for developing and conducting a climate survey: </a:t>
            </a:r>
            <a:r>
              <a:rPr lang="en-US" sz="2800" u="sng" dirty="0">
                <a:solidFill>
                  <a:srgbClr val="004B85"/>
                </a:solidFill>
                <a:hlinkClick r:id="rId2"/>
              </a:rPr>
              <a:t>https://www.notalone.gov/assets/ovw-climate-survey.pdf</a:t>
            </a:r>
            <a:endParaRPr lang="en-US" sz="2800" u="sng" dirty="0">
              <a:solidFill>
                <a:srgbClr val="004B85"/>
              </a:solidFill>
            </a:endParaRPr>
          </a:p>
          <a:p>
            <a:r>
              <a:rPr lang="en-US" sz="2400" dirty="0"/>
              <a:t>Calls on colleges and universities to voluntarily conduct the survey in 2015.</a:t>
            </a:r>
          </a:p>
          <a:p>
            <a:r>
              <a:rPr lang="en-US" sz="2400" dirty="0"/>
              <a:t>Will a survey be </a:t>
            </a:r>
            <a:r>
              <a:rPr lang="en-US" sz="2400" i="1" dirty="0"/>
              <a:t>required</a:t>
            </a:r>
            <a:r>
              <a:rPr lang="en-US" sz="2400" dirty="0"/>
              <a:t> in the future? (Ubiquitous in OCR resolution procedures.)</a:t>
            </a:r>
            <a:endParaRPr lang="en-US" dirty="0"/>
          </a:p>
        </p:txBody>
      </p:sp>
      <p:sp>
        <p:nvSpPr>
          <p:cNvPr id="4" name="Title 3"/>
          <p:cNvSpPr>
            <a:spLocks noGrp="1"/>
          </p:cNvSpPr>
          <p:nvPr>
            <p:ph type="title"/>
          </p:nvPr>
        </p:nvSpPr>
        <p:spPr>
          <a:xfrm>
            <a:off x="457200" y="838200"/>
            <a:ext cx="8229600" cy="1143000"/>
          </a:xfrm>
        </p:spPr>
        <p:txBody>
          <a:bodyPr>
            <a:normAutofit fontScale="90000"/>
          </a:bodyPr>
          <a:lstStyle/>
          <a:p>
            <a:r>
              <a:rPr lang="en-US" sz="3600" dirty="0"/>
              <a:t>The White House Task Force to Protect Students from Sexual Assault </a:t>
            </a:r>
            <a:r>
              <a:rPr lang="en-US" sz="3600" i="1" dirty="0"/>
              <a:t>Not Alone </a:t>
            </a:r>
            <a:r>
              <a:rPr lang="en-US" sz="3600" dirty="0"/>
              <a:t>Report</a:t>
            </a:r>
            <a:br>
              <a:rPr lang="en-US" sz="4400" dirty="0"/>
            </a:br>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756256595"/>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sz="half" idx="1"/>
          </p:nvPr>
        </p:nvSpPr>
        <p:spPr>
          <a:xfrm>
            <a:off x="483704" y="1524000"/>
            <a:ext cx="8163568" cy="3394472"/>
          </a:xfrm>
        </p:spPr>
        <p:txBody>
          <a:bodyPr>
            <a:noAutofit/>
          </a:bodyPr>
          <a:lstStyle/>
          <a:p>
            <a:pPr marL="342900" indent="-342900"/>
            <a:r>
              <a:rPr lang="en-US" altLang="en-US" sz="2400" dirty="0"/>
              <a:t>New tool:</a:t>
            </a:r>
          </a:p>
          <a:p>
            <a:pPr marL="742950" lvl="1" indent="0">
              <a:buNone/>
            </a:pPr>
            <a:r>
              <a:rPr lang="en-US" altLang="en-US" sz="1700" dirty="0"/>
              <a:t>ARC3 Survey:  </a:t>
            </a:r>
            <a:r>
              <a:rPr lang="en-US" sz="1700" dirty="0">
                <a:hlinkClick r:id="rId2"/>
              </a:rPr>
              <a:t>http://campusclimate.gsu.edu/</a:t>
            </a:r>
            <a:r>
              <a:rPr lang="en-US" sz="1700" dirty="0"/>
              <a:t> “[ARC3] is a consortium of sexual assault researchers and student affairs professionals who came together to respond to the White House Task Force on Keeping Students Safe on Campus, particularly the need to develop a campus climate survey informed by all who would use it.”</a:t>
            </a:r>
          </a:p>
          <a:p>
            <a:pPr marL="342900" indent="-342900"/>
            <a:r>
              <a:rPr lang="en-US" sz="2400" dirty="0"/>
              <a:t>Association of American Universities (AAU) Campus Climate Survey on Sexual Assault and Sexual Misconduct (controversial due to low participation and methodology?)</a:t>
            </a:r>
          </a:p>
          <a:p>
            <a:r>
              <a:rPr lang="en-US" sz="2400" dirty="0"/>
              <a:t>Bureau of Justice Statistics Research and Development Series, </a:t>
            </a:r>
            <a:r>
              <a:rPr lang="en-US" sz="2400" i="1" dirty="0"/>
              <a:t>Campus Climate Survey Validation Study Final Technical Report </a:t>
            </a:r>
            <a:r>
              <a:rPr lang="en-US" sz="2400" dirty="0"/>
              <a:t>(Jan. 2016)</a:t>
            </a:r>
          </a:p>
          <a:p>
            <a:pPr marL="342900" indent="-342900">
              <a:buFont typeface="Arial" panose="020B0604020202020204" pitchFamily="34" charset="0"/>
              <a:buChar char="•"/>
            </a:pPr>
            <a:endParaRPr lang="en-US" sz="2300" dirty="0"/>
          </a:p>
        </p:txBody>
      </p:sp>
      <p:sp>
        <p:nvSpPr>
          <p:cNvPr id="2" name="Title 1"/>
          <p:cNvSpPr>
            <a:spLocks noGrp="1"/>
          </p:cNvSpPr>
          <p:nvPr>
            <p:ph type="title"/>
          </p:nvPr>
        </p:nvSpPr>
        <p:spPr>
          <a:xfrm>
            <a:off x="457200" y="274638"/>
            <a:ext cx="8458200" cy="1143000"/>
          </a:xfrm>
        </p:spPr>
        <p:txBody>
          <a:bodyPr>
            <a:normAutofit fontScale="90000"/>
          </a:bodyPr>
          <a:lstStyle/>
          <a:p>
            <a:r>
              <a:rPr lang="en-US" dirty="0"/>
              <a:t>Other Campus Culture/Climate Resources</a:t>
            </a:r>
          </a:p>
        </p:txBody>
      </p:sp>
      <p:sp>
        <p:nvSpPr>
          <p:cNvPr id="3" name="Footer Placeholder 2"/>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68885192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829761"/>
          </a:xfrm>
        </p:spPr>
        <p:txBody>
          <a:bodyPr>
            <a:normAutofit fontScale="90000"/>
          </a:bodyPr>
          <a:lstStyle/>
          <a:p>
            <a:r>
              <a:rPr lang="en-US" sz="5400" dirty="0">
                <a:solidFill>
                  <a:srgbClr val="219FA4"/>
                </a:solidFill>
              </a:rPr>
              <a:t>Guiding Principles </a:t>
            </a:r>
            <a:br>
              <a:rPr lang="en-US" dirty="0">
                <a:solidFill>
                  <a:srgbClr val="004B85"/>
                </a:solidFill>
              </a:rPr>
            </a:br>
            <a:r>
              <a:rPr lang="en-US" dirty="0">
                <a:solidFill>
                  <a:srgbClr val="004B85"/>
                </a:solidFill>
              </a:rPr>
              <a:t>For Addressing </a:t>
            </a:r>
            <a:br>
              <a:rPr lang="en-US" dirty="0">
                <a:solidFill>
                  <a:srgbClr val="004B85"/>
                </a:solidFill>
              </a:rPr>
            </a:br>
            <a:r>
              <a:rPr lang="en-US" dirty="0">
                <a:solidFill>
                  <a:srgbClr val="004B85"/>
                </a:solidFill>
              </a:rPr>
              <a:t>Campus Culture and Climate for Title IX Purposes</a:t>
            </a:r>
            <a:endParaRPr lang="en-US" dirty="0"/>
          </a:p>
        </p:txBody>
      </p:sp>
      <p:sp>
        <p:nvSpPr>
          <p:cNvPr id="3" name="Footer Placeholder 2"/>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23119786"/>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sz="2800" b="1" dirty="0"/>
              <a:t>Education is the great hope in overcoming violence.</a:t>
            </a:r>
          </a:p>
          <a:p>
            <a:r>
              <a:rPr lang="en-US" sz="2800" dirty="0"/>
              <a:t>We can do Title IX compliance better!  Use educational tools to promote the goals of Title IX.</a:t>
            </a:r>
            <a:endParaRPr lang="en-US" sz="2800" b="1" dirty="0"/>
          </a:p>
          <a:p>
            <a:pPr lvl="0"/>
            <a:r>
              <a:rPr lang="en-US" dirty="0"/>
              <a:t>Years ago, RFK discussed the challenges of the</a:t>
            </a:r>
            <a:r>
              <a:rPr lang="en-US" b="1" i="1" dirty="0"/>
              <a:t>“Mindless menace of violence”</a:t>
            </a:r>
          </a:p>
          <a:p>
            <a:pPr marL="1371600" lvl="3" indent="0">
              <a:buNone/>
            </a:pPr>
            <a:r>
              <a:rPr lang="en-US" dirty="0"/>
              <a:t>Robert F. Kennedy, Cleveland, Ohio, 1968</a:t>
            </a:r>
          </a:p>
          <a:p>
            <a:pPr lvl="0"/>
            <a:endParaRPr lang="en-US" sz="2800" b="1" dirty="0"/>
          </a:p>
          <a:p>
            <a:endParaRPr lang="en-US" dirty="0"/>
          </a:p>
        </p:txBody>
      </p:sp>
      <p:sp>
        <p:nvSpPr>
          <p:cNvPr id="4" name="Title 3"/>
          <p:cNvSpPr>
            <a:spLocks noGrp="1"/>
          </p:cNvSpPr>
          <p:nvPr>
            <p:ph type="title"/>
          </p:nvPr>
        </p:nvSpPr>
        <p:spPr/>
        <p:txBody>
          <a:bodyPr/>
          <a:lstStyle/>
          <a:p>
            <a:r>
              <a:rPr lang="en-US" dirty="0"/>
              <a:t>Education</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84152396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752600"/>
            <a:ext cx="7767192" cy="5257800"/>
          </a:xfrm>
        </p:spPr>
        <p:txBody>
          <a:bodyPr>
            <a:normAutofit/>
          </a:bodyPr>
          <a:lstStyle/>
          <a:p>
            <a:pPr marL="1371600" lvl="3" indent="0">
              <a:buNone/>
            </a:pPr>
            <a:endParaRPr lang="en-US" dirty="0"/>
          </a:p>
          <a:p>
            <a:pPr marL="109728" indent="0" algn="l">
              <a:buNone/>
            </a:pPr>
            <a:r>
              <a:rPr lang="en-US" i="1" dirty="0"/>
              <a:t>“What we need in the United States is not violence or lawlessness; but love and wisdom, and compassion toward one another, and a feeling of justice toward those who still suffer within our country…”</a:t>
            </a:r>
          </a:p>
          <a:p>
            <a:pPr marL="342900" lvl="3" indent="-342900">
              <a:buNone/>
            </a:pPr>
            <a:r>
              <a:rPr lang="en-US" i="1" dirty="0"/>
              <a:t>				</a:t>
            </a:r>
          </a:p>
          <a:p>
            <a:pPr marL="342900" lvl="3" indent="-342900">
              <a:buNone/>
            </a:pPr>
            <a:r>
              <a:rPr lang="en-US" i="1" dirty="0"/>
              <a:t>				 </a:t>
            </a:r>
            <a:r>
              <a:rPr lang="en-US" dirty="0"/>
              <a:t>Robert F. Kennedy,</a:t>
            </a:r>
          </a:p>
          <a:p>
            <a:pPr marL="342900" lvl="3" indent="-342900">
              <a:buNone/>
            </a:pPr>
            <a:r>
              <a:rPr lang="en-US" dirty="0"/>
              <a:t>				 Indianapolis, Indiana, 1968 			</a:t>
            </a:r>
          </a:p>
          <a:p>
            <a:pPr algn="l"/>
            <a:endParaRPr lang="en-US" i="1" dirty="0"/>
          </a:p>
          <a:p>
            <a:endParaRPr lang="en-US" dirty="0"/>
          </a:p>
          <a:p>
            <a:endParaRPr lang="en-US" dirty="0"/>
          </a:p>
        </p:txBody>
      </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37345251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r>
              <a:rPr lang="en-US" sz="2800" dirty="0"/>
              <a:t>Identify core educational challenges and opportunities</a:t>
            </a:r>
          </a:p>
          <a:p>
            <a:pPr marL="457200" indent="-457200"/>
            <a:r>
              <a:rPr lang="en-US" sz="2800" dirty="0"/>
              <a:t>Utilize academic departments focused on related issues: (Health studies, gender studies, etc.)</a:t>
            </a:r>
          </a:p>
          <a:p>
            <a:pPr marL="457200" indent="-457200"/>
            <a:r>
              <a:rPr lang="en-US" sz="2800" dirty="0"/>
              <a:t>Manage “trigger” issues in the classroom</a:t>
            </a:r>
          </a:p>
          <a:p>
            <a:pPr marL="457200" indent="-457200"/>
            <a:r>
              <a:rPr lang="en-US" sz="2800" dirty="0"/>
              <a:t>Train staff, faculty and students on Title IX, including sexual violence </a:t>
            </a:r>
            <a:r>
              <a:rPr lang="en-US" sz="2800" u="sng" dirty="0"/>
              <a:t>and</a:t>
            </a:r>
            <a:r>
              <a:rPr lang="en-US" sz="2800" dirty="0"/>
              <a:t> other forms of sexual harassment*</a:t>
            </a:r>
          </a:p>
          <a:p>
            <a:pPr marL="457200" indent="-457200"/>
            <a:endParaRPr lang="en-US" sz="2800" dirty="0"/>
          </a:p>
          <a:p>
            <a:pPr lvl="0"/>
            <a:endParaRPr lang="en-US" sz="2800" b="1" dirty="0"/>
          </a:p>
          <a:p>
            <a:endParaRPr lang="en-US" dirty="0"/>
          </a:p>
        </p:txBody>
      </p:sp>
      <p:sp>
        <p:nvSpPr>
          <p:cNvPr id="4" name="Title 3"/>
          <p:cNvSpPr>
            <a:spLocks noGrp="1"/>
          </p:cNvSpPr>
          <p:nvPr>
            <p:ph type="title"/>
          </p:nvPr>
        </p:nvSpPr>
        <p:spPr/>
        <p:txBody>
          <a:bodyPr/>
          <a:lstStyle/>
          <a:p>
            <a:r>
              <a:rPr lang="en-US" dirty="0"/>
              <a:t>Education</a:t>
            </a:r>
          </a:p>
        </p:txBody>
      </p:sp>
      <p:sp>
        <p:nvSpPr>
          <p:cNvPr id="5" name="TextBox 4"/>
          <p:cNvSpPr txBox="1"/>
          <p:nvPr/>
        </p:nvSpPr>
        <p:spPr>
          <a:xfrm>
            <a:off x="3573015" y="5572740"/>
            <a:ext cx="5410200" cy="1200329"/>
          </a:xfrm>
          <a:prstGeom prst="rect">
            <a:avLst/>
          </a:prstGeom>
          <a:noFill/>
        </p:spPr>
        <p:txBody>
          <a:bodyPr wrap="square" rtlCol="0">
            <a:spAutoFit/>
          </a:bodyPr>
          <a:lstStyle/>
          <a:p>
            <a:r>
              <a:rPr lang="en-US" dirty="0"/>
              <a:t>*US Dept. of Education, Office for Civil Rights, </a:t>
            </a:r>
            <a:r>
              <a:rPr lang="en-US" i="1" dirty="0"/>
              <a:t>Questions and Answers on Title IX and Sexual Violence</a:t>
            </a:r>
            <a:r>
              <a:rPr lang="en-US" dirty="0"/>
              <a:t> (April 2014) pg. 38 n. 34.</a:t>
            </a:r>
          </a:p>
          <a:p>
            <a:endParaRPr lang="en-US" dirty="0"/>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64130910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r>
              <a:rPr lang="en-US" dirty="0"/>
              <a:t>The law recognizes its own limits in regards to sex discrimination</a:t>
            </a:r>
          </a:p>
          <a:p>
            <a:pPr marL="256032" lvl="1" indent="0"/>
            <a:r>
              <a:rPr lang="en-US" dirty="0"/>
              <a:t>Thus, voluntary compliance</a:t>
            </a:r>
          </a:p>
          <a:p>
            <a:pPr marL="0" indent="0"/>
            <a:endParaRPr lang="en-US" dirty="0"/>
          </a:p>
          <a:p>
            <a:r>
              <a:rPr lang="en-US" dirty="0"/>
              <a:t>Resist “Legalese”</a:t>
            </a:r>
          </a:p>
          <a:p>
            <a:endParaRPr lang="en-US" dirty="0"/>
          </a:p>
        </p:txBody>
      </p:sp>
      <p:sp>
        <p:nvSpPr>
          <p:cNvPr id="4" name="Title 3"/>
          <p:cNvSpPr>
            <a:spLocks noGrp="1"/>
          </p:cNvSpPr>
          <p:nvPr>
            <p:ph type="title"/>
          </p:nvPr>
        </p:nvSpPr>
        <p:spPr/>
        <p:txBody>
          <a:bodyPr/>
          <a:lstStyle/>
          <a:p>
            <a:r>
              <a:rPr lang="en-US" dirty="0"/>
              <a:t>The Law	</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981984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600" b="1" u="sng" dirty="0"/>
              <a:t>The Courts—Criminal Justice</a:t>
            </a:r>
            <a:endParaRPr lang="en-US" sz="2600" dirty="0"/>
          </a:p>
          <a:p>
            <a:pPr marL="342900" indent="-342900"/>
            <a:r>
              <a:rPr lang="en-US" sz="2600" dirty="0"/>
              <a:t>The criminal justice system has struggled with “acquaintance rape.”</a:t>
            </a:r>
          </a:p>
          <a:p>
            <a:pPr marL="342900" indent="-342900"/>
            <a:r>
              <a:rPr lang="en-US" sz="2600" dirty="0"/>
              <a:t>In criminal court, a jury typically uses a “beyond a reasonable doubt” standard to determine guilt.</a:t>
            </a:r>
          </a:p>
          <a:p>
            <a:pPr marL="598932" lvl="1" indent="-342900"/>
            <a:r>
              <a:rPr lang="en-US" sz="2200" dirty="0"/>
              <a:t>Contrast this with the “preponderance of the evidence” standard under Title IX.</a:t>
            </a:r>
          </a:p>
          <a:p>
            <a:pPr marL="342900" indent="-342900"/>
            <a:r>
              <a:rPr lang="en-US" sz="2600" dirty="0"/>
              <a:t>Victim blaming/Vilification</a:t>
            </a:r>
          </a:p>
          <a:p>
            <a:pPr marL="598932" lvl="1" indent="-342900"/>
            <a:r>
              <a:rPr lang="en-US" sz="2200" dirty="0"/>
              <a:t>A common defense tactic—reporting and persistence are low</a:t>
            </a:r>
          </a:p>
          <a:p>
            <a:pPr marL="342900" indent="-342900"/>
            <a:endParaRPr lang="en-US" sz="2400" dirty="0"/>
          </a:p>
          <a:p>
            <a:endParaRPr lang="en-US" dirty="0"/>
          </a:p>
        </p:txBody>
      </p:sp>
      <p:sp>
        <p:nvSpPr>
          <p:cNvPr id="3" name="Title 2"/>
          <p:cNvSpPr>
            <a:spLocks noGrp="1"/>
          </p:cNvSpPr>
          <p:nvPr>
            <p:ph type="title"/>
          </p:nvPr>
        </p:nvSpPr>
        <p:spPr/>
        <p:txBody>
          <a:bodyPr/>
          <a:lstStyle/>
          <a:p>
            <a:r>
              <a:rPr lang="en-US" dirty="0"/>
              <a:t>The Courts v. The Regulators  </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833873075"/>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Make your Title IX efforts known to the community</a:t>
            </a:r>
          </a:p>
          <a:p>
            <a:endParaRPr lang="en-US" sz="2400" dirty="0"/>
          </a:p>
          <a:p>
            <a:r>
              <a:rPr lang="en-US" sz="2400" dirty="0"/>
              <a:t>Look to schools that have been through an investigation, like Yale, for clues</a:t>
            </a:r>
          </a:p>
          <a:p>
            <a:endParaRPr lang="en-US" sz="2400" dirty="0"/>
          </a:p>
          <a:p>
            <a:r>
              <a:rPr lang="en-US" sz="2400" dirty="0"/>
              <a:t>Utilize the wisdom and experience of students and victims to help assess systems</a:t>
            </a:r>
          </a:p>
          <a:p>
            <a:endParaRPr lang="en-US" sz="2400" dirty="0"/>
          </a:p>
          <a:p>
            <a:r>
              <a:rPr lang="en-US" sz="2400" dirty="0"/>
              <a:t>Effective response to Title IX incidents helps to foster a healthy culture!</a:t>
            </a:r>
          </a:p>
          <a:p>
            <a:pPr marL="109728" indent="0">
              <a:buNone/>
            </a:pPr>
            <a:endParaRPr lang="en-US" dirty="0"/>
          </a:p>
        </p:txBody>
      </p:sp>
      <p:sp>
        <p:nvSpPr>
          <p:cNvPr id="4" name="Title 3"/>
          <p:cNvSpPr>
            <a:spLocks noGrp="1"/>
          </p:cNvSpPr>
          <p:nvPr>
            <p:ph type="title"/>
          </p:nvPr>
        </p:nvSpPr>
        <p:spPr/>
        <p:txBody>
          <a:bodyPr/>
          <a:lstStyle/>
          <a:p>
            <a:r>
              <a:rPr lang="en-US" dirty="0"/>
              <a:t>The Title IX System Itself</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679735699"/>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457200"/>
            <a:r>
              <a:rPr lang="en-US" dirty="0"/>
              <a:t>Integrate Title IX with other public health and wellness initiatives, such as alcohol and other drug prevention</a:t>
            </a:r>
          </a:p>
          <a:p>
            <a:pPr marL="514350" indent="-457200"/>
            <a:endParaRPr lang="en-US" dirty="0"/>
          </a:p>
          <a:p>
            <a:pPr marL="514350" indent="-457200"/>
            <a:r>
              <a:rPr lang="en-US" dirty="0"/>
              <a:t>Interface Title IX into your institution’s mission statement and enterprise risk management (ERM) system</a:t>
            </a:r>
          </a:p>
          <a:p>
            <a:endParaRPr lang="en-US" dirty="0"/>
          </a:p>
        </p:txBody>
      </p:sp>
      <p:sp>
        <p:nvSpPr>
          <p:cNvPr id="4" name="Title 3"/>
          <p:cNvSpPr>
            <a:spLocks noGrp="1"/>
          </p:cNvSpPr>
          <p:nvPr>
            <p:ph type="title"/>
          </p:nvPr>
        </p:nvSpPr>
        <p:spPr/>
        <p:txBody>
          <a:bodyPr/>
          <a:lstStyle/>
          <a:p>
            <a:r>
              <a:rPr lang="en-US" dirty="0"/>
              <a:t>Integration</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68243869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Sonar </a:t>
            </a:r>
          </a:p>
          <a:p>
            <a:endParaRPr lang="en-US" dirty="0"/>
          </a:p>
          <a:p>
            <a:r>
              <a:rPr lang="en-US" dirty="0"/>
              <a:t>Multicultural Initiatives</a:t>
            </a:r>
          </a:p>
          <a:p>
            <a:endParaRPr lang="en-US" dirty="0"/>
          </a:p>
          <a:p>
            <a:r>
              <a:rPr lang="en-US" dirty="0"/>
              <a:t>LGBTQIA</a:t>
            </a:r>
          </a:p>
          <a:p>
            <a:endParaRPr lang="en-US" dirty="0"/>
          </a:p>
          <a:p>
            <a:r>
              <a:rPr lang="en-US" dirty="0"/>
              <a:t>Choose your words</a:t>
            </a:r>
          </a:p>
          <a:p>
            <a:endParaRPr lang="en-US" dirty="0"/>
          </a:p>
        </p:txBody>
      </p:sp>
      <p:sp>
        <p:nvSpPr>
          <p:cNvPr id="4" name="Title 3"/>
          <p:cNvSpPr>
            <a:spLocks noGrp="1"/>
          </p:cNvSpPr>
          <p:nvPr>
            <p:ph type="title"/>
          </p:nvPr>
        </p:nvSpPr>
        <p:spPr/>
        <p:txBody>
          <a:bodyPr/>
          <a:lstStyle/>
          <a:p>
            <a:r>
              <a:rPr lang="en-US" dirty="0"/>
              <a:t>Sensitivity</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9433978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b="1" dirty="0"/>
              <a:t>Sexual assault prevention and awareness programs are </a:t>
            </a:r>
            <a:r>
              <a:rPr lang="en-US" sz="2400" b="1" u="sng" dirty="0"/>
              <a:t>required</a:t>
            </a:r>
            <a:r>
              <a:rPr lang="en-US" sz="2400" b="1" dirty="0"/>
              <a:t>  under the Clery Act</a:t>
            </a:r>
          </a:p>
          <a:p>
            <a:r>
              <a:rPr lang="en-US" sz="2400" b="1" dirty="0"/>
              <a:t>Use </a:t>
            </a:r>
            <a:r>
              <a:rPr lang="en-US" sz="2400" b="1" u="sng" dirty="0"/>
              <a:t>evidence-based</a:t>
            </a:r>
            <a:r>
              <a:rPr lang="en-US" sz="2400" b="1" dirty="0"/>
              <a:t> strategies</a:t>
            </a:r>
            <a:r>
              <a:rPr lang="en-US" sz="2400" dirty="0"/>
              <a:t> (still developing) – Centers for Disease Control and Prevention, Division of Violence Prevention, </a:t>
            </a:r>
            <a:r>
              <a:rPr lang="en-US" sz="2400" i="1" dirty="0"/>
              <a:t>Preventing Sexual Violence on College Campuses: Lessons from Research and Practice </a:t>
            </a:r>
            <a:r>
              <a:rPr lang="en-US" sz="2400" dirty="0"/>
              <a:t>(April 2014)</a:t>
            </a:r>
          </a:p>
          <a:p>
            <a:r>
              <a:rPr lang="en-US" sz="2400" b="1" dirty="0"/>
              <a:t>Use a </a:t>
            </a:r>
            <a:r>
              <a:rPr lang="en-US" sz="2400" b="1" u="sng" dirty="0"/>
              <a:t>comprehensive</a:t>
            </a:r>
            <a:r>
              <a:rPr lang="en-US" sz="2400" b="1" dirty="0"/>
              <a:t> strategy  </a:t>
            </a:r>
          </a:p>
          <a:p>
            <a:pPr marL="109728" indent="0">
              <a:buNone/>
            </a:pPr>
            <a:r>
              <a:rPr lang="en-US" sz="2400" dirty="0"/>
              <a:t>   Consider the following model from the CDC,  </a:t>
            </a:r>
            <a:r>
              <a:rPr lang="en-US" sz="2400" i="1" dirty="0"/>
              <a:t>Preventing Sexual Violence on College Campuses: Lessons from Research and Practice </a:t>
            </a:r>
            <a:r>
              <a:rPr lang="en-US" sz="2400" dirty="0"/>
              <a:t>(April 2014) </a:t>
            </a:r>
          </a:p>
          <a:p>
            <a:endParaRPr lang="en-US" sz="2400" dirty="0"/>
          </a:p>
          <a:p>
            <a:endParaRPr lang="en-US" sz="2800" b="1" dirty="0"/>
          </a:p>
          <a:p>
            <a:endParaRPr lang="en-US" dirty="0"/>
          </a:p>
        </p:txBody>
      </p:sp>
      <p:sp>
        <p:nvSpPr>
          <p:cNvPr id="4" name="Title 3"/>
          <p:cNvSpPr>
            <a:spLocks noGrp="1"/>
          </p:cNvSpPr>
          <p:nvPr>
            <p:ph type="title"/>
          </p:nvPr>
        </p:nvSpPr>
        <p:spPr/>
        <p:txBody>
          <a:bodyPr/>
          <a:lstStyle/>
          <a:p>
            <a:r>
              <a:rPr lang="en-US" dirty="0"/>
              <a:t>Prevention</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21123547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2081" y="0"/>
            <a:ext cx="920163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0319978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148072"/>
          </a:xfrm>
        </p:spPr>
        <p:txBody>
          <a:bodyPr>
            <a:normAutofit/>
          </a:bodyPr>
          <a:lstStyle/>
          <a:p>
            <a:r>
              <a:rPr lang="en-US" sz="2400" dirty="0"/>
              <a:t>Alcohol and drug prevention</a:t>
            </a:r>
          </a:p>
          <a:p>
            <a:r>
              <a:rPr lang="en-US" sz="2400" dirty="0"/>
              <a:t>Social norming on violence</a:t>
            </a:r>
          </a:p>
          <a:p>
            <a:r>
              <a:rPr lang="en-US" sz="2400" dirty="0"/>
              <a:t>Enlist men in prevention efforts </a:t>
            </a:r>
            <a:r>
              <a:rPr lang="en-US" sz="2400" dirty="0">
                <a:sym typeface="Wingdings" panose="05000000000000000000" pitchFamily="2" charset="2"/>
              </a:rPr>
              <a:t> Men Can Stop Rape, No More Campaign</a:t>
            </a:r>
            <a:endParaRPr lang="en-US" sz="2400" dirty="0"/>
          </a:p>
          <a:p>
            <a:r>
              <a:rPr lang="en-US" sz="2400" dirty="0"/>
              <a:t>Community efficacy work (Chicago Project, Dr. Felton Earls)</a:t>
            </a:r>
          </a:p>
          <a:p>
            <a:r>
              <a:rPr lang="en-US" sz="2400" dirty="0"/>
              <a:t>Bystander intervention training:	</a:t>
            </a:r>
          </a:p>
          <a:p>
            <a:pPr lvl="1"/>
            <a:r>
              <a:rPr lang="en-US" sz="2400" dirty="0"/>
              <a:t>NotAlone.gov – Bystander intervention factsheet: </a:t>
            </a:r>
            <a:r>
              <a:rPr lang="en-US" sz="2400" i="1" dirty="0"/>
              <a:t>Bystander-Focused Prevention of Sexual Violence</a:t>
            </a:r>
          </a:p>
          <a:p>
            <a:endParaRPr lang="en-US" sz="2400" dirty="0"/>
          </a:p>
          <a:p>
            <a:endParaRPr lang="en-US" sz="2400" dirty="0"/>
          </a:p>
          <a:p>
            <a:endParaRPr lang="en-US" sz="2800" b="1" dirty="0"/>
          </a:p>
          <a:p>
            <a:endParaRPr lang="en-US" dirty="0"/>
          </a:p>
        </p:txBody>
      </p:sp>
      <p:sp>
        <p:nvSpPr>
          <p:cNvPr id="4" name="Title 3"/>
          <p:cNvSpPr>
            <a:spLocks noGrp="1"/>
          </p:cNvSpPr>
          <p:nvPr>
            <p:ph type="title"/>
          </p:nvPr>
        </p:nvSpPr>
        <p:spPr/>
        <p:txBody>
          <a:bodyPr/>
          <a:lstStyle/>
          <a:p>
            <a:r>
              <a:rPr lang="en-US" dirty="0"/>
              <a:t>Prevention</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822624475"/>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457200" indent="-457200"/>
            <a:r>
              <a:rPr lang="en-US" sz="2800" b="1" dirty="0"/>
              <a:t>The University of New Hampshire, </a:t>
            </a:r>
            <a:r>
              <a:rPr lang="en-US" sz="2800" b="1" i="1" dirty="0"/>
              <a:t>Bringing in the Bystander</a:t>
            </a:r>
            <a:r>
              <a:rPr lang="en-US" sz="2800" b="1" dirty="0"/>
              <a:t>, </a:t>
            </a:r>
            <a:r>
              <a:rPr lang="en-US" sz="2800" u="sng" dirty="0">
                <a:hlinkClick r:id="rId2"/>
              </a:rPr>
              <a:t>http://www.unh.edu/preventioninnovations/index.cfm?ID=BCD02554-0F88-5F7E-706E28CD98893C6D</a:t>
            </a:r>
            <a:endParaRPr lang="en-US" sz="2800" dirty="0"/>
          </a:p>
          <a:p>
            <a:pPr marL="457200" indent="-457200"/>
            <a:r>
              <a:rPr lang="en-US" sz="2800" b="1" dirty="0"/>
              <a:t>Virginia Tech, </a:t>
            </a:r>
            <a:r>
              <a:rPr lang="en-US" sz="2800" b="1" i="1" dirty="0"/>
              <a:t>Be an Active Bystander</a:t>
            </a:r>
            <a:r>
              <a:rPr lang="en-US" sz="2800" b="1" dirty="0"/>
              <a:t>,   </a:t>
            </a:r>
            <a:r>
              <a:rPr lang="en-US" sz="2800" u="sng" dirty="0">
                <a:hlinkClick r:id="rId3"/>
              </a:rPr>
              <a:t>http://www.stopabuse.vt.edu/bystander.php</a:t>
            </a:r>
            <a:endParaRPr lang="en-US" sz="2800" dirty="0"/>
          </a:p>
          <a:p>
            <a:pPr marL="457200" indent="-457200"/>
            <a:r>
              <a:rPr lang="en-US" sz="2800" b="1" dirty="0"/>
              <a:t>The University of Arizona, </a:t>
            </a:r>
            <a:r>
              <a:rPr lang="en-US" sz="2800" b="1" i="1" dirty="0"/>
              <a:t>Step Up Program</a:t>
            </a:r>
            <a:r>
              <a:rPr lang="en-US" sz="2800" b="1" dirty="0"/>
              <a:t>, </a:t>
            </a:r>
            <a:r>
              <a:rPr lang="en-US" sz="2800" u="sng" dirty="0">
                <a:hlinkClick r:id="rId4"/>
              </a:rPr>
              <a:t>http://www.stepupprogram.org/</a:t>
            </a:r>
            <a:r>
              <a:rPr lang="en-US" sz="2800" dirty="0"/>
              <a:t> </a:t>
            </a:r>
          </a:p>
          <a:p>
            <a:pPr marL="457200" indent="-457200"/>
            <a:r>
              <a:rPr lang="en-US" sz="2800" b="1" i="1" dirty="0"/>
              <a:t>The Green Dot Program</a:t>
            </a:r>
            <a:r>
              <a:rPr lang="en-US" sz="2800" b="1" dirty="0"/>
              <a:t>, </a:t>
            </a:r>
            <a:r>
              <a:rPr lang="en-US" sz="2800" u="sng" dirty="0">
                <a:hlinkClick r:id="rId5"/>
              </a:rPr>
              <a:t>http://www.livethegreendot.com/</a:t>
            </a:r>
            <a:endParaRPr lang="en-US" sz="2800" dirty="0"/>
          </a:p>
          <a:p>
            <a:pPr marL="457200" indent="-457200"/>
            <a:r>
              <a:rPr lang="en-US" sz="2800" b="1" i="1" dirty="0"/>
              <a:t>The Red Flag Campaign</a:t>
            </a:r>
            <a:r>
              <a:rPr lang="en-US" sz="2800" b="1" dirty="0"/>
              <a:t>, </a:t>
            </a:r>
            <a:r>
              <a:rPr lang="en-US" sz="2800" u="sng" dirty="0">
                <a:hlinkClick r:id="rId6"/>
              </a:rPr>
              <a:t>http://www.theredflagcampaign.org/</a:t>
            </a:r>
            <a:endParaRPr lang="en-US" sz="2800" dirty="0"/>
          </a:p>
          <a:p>
            <a:endParaRPr lang="en-US" dirty="0"/>
          </a:p>
        </p:txBody>
      </p:sp>
      <p:sp>
        <p:nvSpPr>
          <p:cNvPr id="4" name="Title 3"/>
          <p:cNvSpPr>
            <a:spLocks noGrp="1"/>
          </p:cNvSpPr>
          <p:nvPr>
            <p:ph type="title"/>
          </p:nvPr>
        </p:nvSpPr>
        <p:spPr/>
        <p:txBody>
          <a:bodyPr/>
          <a:lstStyle/>
          <a:p>
            <a:r>
              <a:rPr lang="en-US" dirty="0"/>
              <a:t>Prevention</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017465940"/>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7672" y="1751029"/>
            <a:ext cx="8229600" cy="4525963"/>
          </a:xfrm>
        </p:spPr>
        <p:txBody>
          <a:bodyPr/>
          <a:lstStyle/>
          <a:p>
            <a:pPr marL="109728" indent="0">
              <a:buNone/>
            </a:pPr>
            <a:r>
              <a:rPr lang="en-US" i="1" dirty="0"/>
              <a:t>“Programs to prevent dating violence, domestic violence, sexual assault, and stalking. </a:t>
            </a:r>
            <a:r>
              <a:rPr lang="en-US" dirty="0"/>
              <a:t>As required by paragraph (b)(11) of this section, an institution must include in its annual security report a statement of policy that addresses the institution’s programs to prevent dating violence, domestic violence, sexual assault, and stalking.”</a:t>
            </a:r>
          </a:p>
        </p:txBody>
      </p:sp>
      <p:sp>
        <p:nvSpPr>
          <p:cNvPr id="4" name="Title 3"/>
          <p:cNvSpPr>
            <a:spLocks noGrp="1"/>
          </p:cNvSpPr>
          <p:nvPr>
            <p:ph type="title"/>
          </p:nvPr>
        </p:nvSpPr>
        <p:spPr>
          <a:xfrm>
            <a:off x="600552" y="457200"/>
            <a:ext cx="8229600" cy="1143000"/>
          </a:xfrm>
        </p:spPr>
        <p:txBody>
          <a:bodyPr>
            <a:normAutofit/>
          </a:bodyPr>
          <a:lstStyle/>
          <a:p>
            <a:r>
              <a:rPr lang="en-US" sz="3200" dirty="0"/>
              <a:t>Primary prevention is legally required:</a:t>
            </a:r>
            <a:br>
              <a:rPr lang="en-US" sz="3200" dirty="0"/>
            </a:br>
            <a:r>
              <a:rPr lang="en-US" sz="3200" dirty="0"/>
              <a:t>VAWA Regs 34 CFR 668.46 (j)</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714960686"/>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Description of primary prevention and awareness programs for all incoming students and employees</a:t>
            </a:r>
          </a:p>
          <a:p>
            <a:pPr lvl="1"/>
            <a:r>
              <a:rPr lang="en-US" dirty="0"/>
              <a:t>A statement that the institution prohibits the crimes of dating violence, domestic violence, sexual assault, and stalking</a:t>
            </a:r>
          </a:p>
          <a:p>
            <a:pPr lvl="1"/>
            <a:r>
              <a:rPr lang="en-US" dirty="0"/>
              <a:t>The definitions of the terms above</a:t>
            </a:r>
          </a:p>
          <a:p>
            <a:pPr lvl="1"/>
            <a:r>
              <a:rPr lang="en-US" dirty="0"/>
              <a:t>The definition of consent</a:t>
            </a:r>
          </a:p>
          <a:p>
            <a:pPr lvl="1"/>
            <a:r>
              <a:rPr lang="en-US" dirty="0"/>
              <a:t>Description of safe bystander intervention options</a:t>
            </a:r>
          </a:p>
          <a:p>
            <a:pPr lvl="1"/>
            <a:r>
              <a:rPr lang="en-US" dirty="0"/>
              <a:t>Information on risk reduction</a:t>
            </a:r>
          </a:p>
          <a:p>
            <a:r>
              <a:rPr lang="en-US" dirty="0"/>
              <a:t>Description of the institution’s ongoing prevention and awareness campaigns for students and employees</a:t>
            </a:r>
          </a:p>
          <a:p>
            <a:pPr lvl="1"/>
            <a:endParaRPr lang="en-US" dirty="0"/>
          </a:p>
        </p:txBody>
      </p:sp>
      <p:sp>
        <p:nvSpPr>
          <p:cNvPr id="4" name="Title 3"/>
          <p:cNvSpPr>
            <a:spLocks noGrp="1"/>
          </p:cNvSpPr>
          <p:nvPr>
            <p:ph type="title"/>
          </p:nvPr>
        </p:nvSpPr>
        <p:spPr/>
        <p:txBody>
          <a:bodyPr>
            <a:normAutofit/>
          </a:bodyPr>
          <a:lstStyle/>
          <a:p>
            <a:r>
              <a:rPr lang="en-US" dirty="0"/>
              <a:t>VAWA Regs 34 CFR 668.46 (j)</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750213885"/>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7400"/>
            <a:ext cx="7772400" cy="1829761"/>
          </a:xfrm>
        </p:spPr>
        <p:txBody>
          <a:bodyPr>
            <a:normAutofit fontScale="90000"/>
          </a:bodyPr>
          <a:lstStyle/>
          <a:p>
            <a:pPr algn="ctr"/>
            <a:r>
              <a:rPr lang="en-US" dirty="0"/>
              <a:t>What Title IX Developments Can We Expect in the Future?</a:t>
            </a:r>
          </a:p>
        </p:txBody>
      </p:sp>
      <p:sp>
        <p:nvSpPr>
          <p:cNvPr id="3" name="Footer Placeholder 2"/>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844897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600" b="1" u="sng" dirty="0"/>
              <a:t>The Courts—Civil Action for Negligence</a:t>
            </a:r>
            <a:endParaRPr lang="en-US" sz="2600" dirty="0"/>
          </a:p>
          <a:p>
            <a:pPr marL="342900" indent="-342900"/>
            <a:r>
              <a:rPr lang="en-US" sz="2600" dirty="0"/>
              <a:t>Obstacles</a:t>
            </a:r>
          </a:p>
          <a:p>
            <a:pPr marL="598932" lvl="1" indent="-342900"/>
            <a:r>
              <a:rPr lang="en-US" sz="2400" dirty="0"/>
              <a:t>“Duty” – Bystander Era</a:t>
            </a:r>
          </a:p>
          <a:p>
            <a:pPr marL="598932" lvl="1" indent="-342900"/>
            <a:r>
              <a:rPr lang="en-US" sz="2400" dirty="0"/>
              <a:t>Victim-Blaming Defenses (especially involving alcohol)</a:t>
            </a:r>
          </a:p>
          <a:p>
            <a:pPr marL="598932" lvl="1" indent="-342900"/>
            <a:r>
              <a:rPr lang="en-US" sz="2400" dirty="0"/>
              <a:t>Federal Courts Closed to “Diversity” Cases//11</a:t>
            </a:r>
            <a:r>
              <a:rPr lang="en-US" sz="2400" baseline="30000" dirty="0"/>
              <a:t>th</a:t>
            </a:r>
            <a:r>
              <a:rPr lang="en-US" sz="2400" dirty="0"/>
              <a:t> Amendment</a:t>
            </a:r>
          </a:p>
          <a:p>
            <a:pPr marL="598932" lvl="1" indent="-342900"/>
            <a:r>
              <a:rPr lang="en-US" sz="2400" dirty="0"/>
              <a:t>Immunities</a:t>
            </a:r>
          </a:p>
          <a:p>
            <a:pPr marL="342900" indent="-342900"/>
            <a:endParaRPr lang="en-US" sz="2400" dirty="0"/>
          </a:p>
          <a:p>
            <a:endParaRPr lang="en-US" dirty="0"/>
          </a:p>
        </p:txBody>
      </p:sp>
      <p:sp>
        <p:nvSpPr>
          <p:cNvPr id="3" name="Title 2"/>
          <p:cNvSpPr>
            <a:spLocks noGrp="1"/>
          </p:cNvSpPr>
          <p:nvPr>
            <p:ph type="title"/>
          </p:nvPr>
        </p:nvSpPr>
        <p:spPr/>
        <p:txBody>
          <a:bodyPr/>
          <a:lstStyle/>
          <a:p>
            <a:r>
              <a:rPr lang="en-US" dirty="0"/>
              <a:t>The Courts v. The Regulators  </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117644607"/>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DOE has asked for funding to add new employees.</a:t>
            </a:r>
          </a:p>
          <a:p>
            <a:r>
              <a:rPr lang="en-US" dirty="0"/>
              <a:t>Mandatory climate/culture surveys?</a:t>
            </a:r>
          </a:p>
          <a:p>
            <a:r>
              <a:rPr lang="en-US" dirty="0"/>
              <a:t>UNC Chapel Hill resolution</a:t>
            </a:r>
          </a:p>
          <a:p>
            <a:r>
              <a:rPr lang="en-US" dirty="0"/>
              <a:t>Showdowns between the courts, regulators and congress?</a:t>
            </a:r>
          </a:p>
          <a:p>
            <a:r>
              <a:rPr lang="en-US" dirty="0"/>
              <a:t>Bills recently introduced into Congress (HALT, CASA) calling for victim advocates, greater fines, </a:t>
            </a:r>
            <a:r>
              <a:rPr lang="en-US" i="1" dirty="0"/>
              <a:t>inter alia</a:t>
            </a:r>
            <a:r>
              <a:rPr lang="en-US" dirty="0"/>
              <a:t>.  (Some members of Congress would like OCR to retreat from some of its guidance.)</a:t>
            </a:r>
          </a:p>
        </p:txBody>
      </p:sp>
      <p:sp>
        <p:nvSpPr>
          <p:cNvPr id="3" name="Title 2"/>
          <p:cNvSpPr>
            <a:spLocks noGrp="1"/>
          </p:cNvSpPr>
          <p:nvPr>
            <p:ph type="title"/>
          </p:nvPr>
        </p:nvSpPr>
        <p:spPr/>
        <p:txBody>
          <a:bodyPr>
            <a:normAutofit fontScale="90000"/>
          </a:bodyPr>
          <a:lstStyle/>
          <a:p>
            <a:r>
              <a:rPr lang="en-US" dirty="0"/>
              <a:t>Title IX - What does the future hold?</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06841854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533400" y="304800"/>
            <a:ext cx="8021732" cy="1143000"/>
          </a:xfrm>
        </p:spPr>
        <p:txBody>
          <a:bodyPr>
            <a:noAutofit/>
          </a:bodyPr>
          <a:lstStyle/>
          <a:p>
            <a:r>
              <a:rPr lang="en-US" sz="4000" dirty="0"/>
              <a:t>We still need some answers…</a:t>
            </a:r>
          </a:p>
        </p:txBody>
      </p:sp>
      <p:sp>
        <p:nvSpPr>
          <p:cNvPr id="11" name="Content Placeholder 1"/>
          <p:cNvSpPr>
            <a:spLocks noGrp="1"/>
          </p:cNvSpPr>
          <p:nvPr>
            <p:ph idx="1"/>
          </p:nvPr>
        </p:nvSpPr>
        <p:spPr>
          <a:xfrm>
            <a:off x="381000" y="1447800"/>
            <a:ext cx="8458200" cy="4462356"/>
          </a:xfrm>
        </p:spPr>
        <p:txBody>
          <a:bodyPr>
            <a:normAutofit/>
          </a:bodyPr>
          <a:lstStyle/>
          <a:p>
            <a:r>
              <a:rPr lang="en-US" sz="2500" dirty="0"/>
              <a:t>Consent definition?</a:t>
            </a:r>
          </a:p>
          <a:p>
            <a:r>
              <a:rPr lang="en-US" sz="2500" dirty="0"/>
              <a:t>Alcohol/Drugs (DFSCA enforcement?) </a:t>
            </a:r>
          </a:p>
          <a:p>
            <a:pPr lvl="1"/>
            <a:r>
              <a:rPr lang="en-US" sz="2500" dirty="0"/>
              <a:t>Public health//victim blaming</a:t>
            </a:r>
          </a:p>
          <a:p>
            <a:r>
              <a:rPr lang="en-US" sz="2500" dirty="0"/>
              <a:t>Link enforcement to financial aid?</a:t>
            </a:r>
          </a:p>
          <a:p>
            <a:r>
              <a:rPr lang="en-US" sz="2500" dirty="0"/>
              <a:t>How do we pay for all of this?  Fees or fines from discipline system?</a:t>
            </a:r>
          </a:p>
          <a:p>
            <a:r>
              <a:rPr lang="en-US" sz="2500" dirty="0"/>
              <a:t>Staff/faculty v. student grievance systems?</a:t>
            </a:r>
          </a:p>
          <a:p>
            <a:r>
              <a:rPr lang="en-US" sz="2500" dirty="0"/>
              <a:t>Students who are also employees as victims/perpetrators</a:t>
            </a:r>
          </a:p>
          <a:p>
            <a:r>
              <a:rPr lang="en-US" sz="2500" dirty="0"/>
              <a:t>Resolution letters “not guidance” but didactic?</a:t>
            </a:r>
          </a:p>
          <a:p>
            <a:pPr marL="603504" lvl="2" indent="0">
              <a:buNone/>
            </a:pPr>
            <a:endParaRPr lang="en-US" sz="1400" dirty="0"/>
          </a:p>
          <a:p>
            <a:pPr marL="603504" lvl="2" indent="0">
              <a:buNone/>
            </a:pPr>
            <a:endParaRPr lang="en-US" dirty="0"/>
          </a:p>
          <a:p>
            <a:pPr marL="624078" indent="-514350">
              <a:buFont typeface="+mj-lt"/>
              <a:buAutoNum type="arabicPeriod"/>
            </a:pPr>
            <a:endParaRPr lang="en-US" dirty="0"/>
          </a:p>
        </p:txBody>
      </p:sp>
      <p:sp>
        <p:nvSpPr>
          <p:cNvPr id="2" name="Footer Placeholder 1"/>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392353284"/>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843272"/>
          </a:xfrm>
        </p:spPr>
        <p:txBody>
          <a:bodyPr>
            <a:normAutofit fontScale="85000" lnSpcReduction="20000"/>
          </a:bodyPr>
          <a:lstStyle/>
          <a:p>
            <a:pPr marL="624078" indent="-514350">
              <a:buClr>
                <a:schemeClr val="tx1"/>
              </a:buClr>
              <a:buSzPct val="100000"/>
              <a:buFont typeface="+mj-lt"/>
              <a:buAutoNum type="arabicPeriod"/>
            </a:pPr>
            <a:r>
              <a:rPr lang="en-US" dirty="0"/>
              <a:t>Not updating policies and procedures to most recent guidance (</a:t>
            </a:r>
            <a:r>
              <a:rPr lang="en-US" i="1" dirty="0"/>
              <a:t>FAQs</a:t>
            </a:r>
            <a:r>
              <a:rPr lang="en-US" dirty="0"/>
              <a:t>, </a:t>
            </a:r>
            <a:r>
              <a:rPr lang="en-US" dirty="0">
                <a:hlinkClick r:id="rId2"/>
              </a:rPr>
              <a:t>www.notalone.gov</a:t>
            </a:r>
            <a:r>
              <a:rPr lang="en-US" dirty="0"/>
              <a:t>, etc.)</a:t>
            </a:r>
          </a:p>
          <a:p>
            <a:pPr marL="624078" indent="-514350">
              <a:buClr>
                <a:schemeClr val="tx1"/>
              </a:buClr>
              <a:buSzPct val="100000"/>
              <a:buFont typeface="+mj-lt"/>
              <a:buAutoNum type="arabicPeriod"/>
            </a:pPr>
            <a:r>
              <a:rPr lang="en-US" dirty="0"/>
              <a:t>Conflating hostile environment with harassment</a:t>
            </a:r>
          </a:p>
          <a:p>
            <a:pPr marL="624078" indent="-514350">
              <a:buClr>
                <a:schemeClr val="tx1"/>
              </a:buClr>
              <a:buSzPct val="100000"/>
              <a:buFont typeface="+mj-lt"/>
              <a:buAutoNum type="arabicPeriod"/>
            </a:pPr>
            <a:r>
              <a:rPr lang="en-US" dirty="0"/>
              <a:t>Not clearly identifying responsible employees</a:t>
            </a:r>
          </a:p>
          <a:p>
            <a:pPr marL="624078" indent="-514350">
              <a:buClr>
                <a:schemeClr val="tx1"/>
              </a:buClr>
              <a:buSzPct val="100000"/>
              <a:buFont typeface="+mj-lt"/>
              <a:buAutoNum type="arabicPeriod"/>
            </a:pPr>
            <a:r>
              <a:rPr lang="en-US" dirty="0"/>
              <a:t>Allowing least trained to be decision-makers</a:t>
            </a:r>
          </a:p>
          <a:p>
            <a:pPr marL="624078" indent="-514350">
              <a:buClr>
                <a:schemeClr val="tx1"/>
              </a:buClr>
              <a:buSzPct val="100000"/>
              <a:buFont typeface="+mj-lt"/>
              <a:buAutoNum type="arabicPeriod"/>
            </a:pPr>
            <a:r>
              <a:rPr lang="en-US" dirty="0"/>
              <a:t>Too many levels of appeals and not enough reviews</a:t>
            </a:r>
          </a:p>
          <a:p>
            <a:pPr marL="624078" indent="-514350">
              <a:buClr>
                <a:schemeClr val="tx1"/>
              </a:buClr>
              <a:buSzPct val="100000"/>
              <a:buFont typeface="+mj-lt"/>
              <a:buAutoNum type="arabicPeriod"/>
            </a:pPr>
            <a:r>
              <a:rPr lang="en-US" dirty="0"/>
              <a:t>Poor website organization</a:t>
            </a:r>
          </a:p>
          <a:p>
            <a:pPr marL="624078" indent="-514350">
              <a:buClr>
                <a:schemeClr val="tx1"/>
              </a:buClr>
              <a:buSzPct val="100000"/>
              <a:buFont typeface="+mj-lt"/>
              <a:buAutoNum type="arabicPeriod"/>
            </a:pPr>
            <a:r>
              <a:rPr lang="en-US" dirty="0"/>
              <a:t>Lack of advocacy and resources for accused students</a:t>
            </a:r>
          </a:p>
          <a:p>
            <a:pPr marL="624078" indent="-514350">
              <a:buClr>
                <a:schemeClr val="tx1"/>
              </a:buClr>
              <a:buSzPct val="100000"/>
              <a:buFont typeface="+mj-lt"/>
              <a:buAutoNum type="arabicPeriod"/>
            </a:pPr>
            <a:r>
              <a:rPr lang="en-US" dirty="0"/>
              <a:t>Inappropriately positioned, or total lack of, a Title IX Coordinator</a:t>
            </a:r>
          </a:p>
          <a:p>
            <a:pPr marL="624078" indent="-514350">
              <a:buClr>
                <a:schemeClr val="tx1"/>
              </a:buClr>
              <a:buSzPct val="100000"/>
              <a:buFont typeface="+mj-lt"/>
              <a:buAutoNum type="arabicPeriod"/>
            </a:pPr>
            <a:r>
              <a:rPr lang="en-US" dirty="0"/>
              <a:t>Using only one consultant or training entity</a:t>
            </a:r>
          </a:p>
          <a:p>
            <a:pPr marL="624078" indent="-514350">
              <a:buClr>
                <a:schemeClr val="tx1"/>
              </a:buClr>
              <a:buSzPct val="100000"/>
              <a:buFont typeface="+mj-lt"/>
              <a:buAutoNum type="arabicPeriod"/>
            </a:pPr>
            <a:r>
              <a:rPr lang="en-US" dirty="0"/>
              <a:t>Forgetting about education and educational solutions!</a:t>
            </a:r>
          </a:p>
        </p:txBody>
      </p:sp>
      <p:sp>
        <p:nvSpPr>
          <p:cNvPr id="4" name="Title 3"/>
          <p:cNvSpPr>
            <a:spLocks noGrp="1"/>
          </p:cNvSpPr>
          <p:nvPr>
            <p:ph type="title"/>
          </p:nvPr>
        </p:nvSpPr>
        <p:spPr/>
        <p:txBody>
          <a:bodyPr>
            <a:normAutofit fontScale="90000"/>
          </a:bodyPr>
          <a:lstStyle/>
          <a:p>
            <a:r>
              <a:rPr lang="en-US" dirty="0"/>
              <a:t>Finally, what are the top 10 Title IX mistakes?</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158880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sz="2600" b="1" u="sng" dirty="0"/>
              <a:t>The Regulators</a:t>
            </a:r>
          </a:p>
          <a:p>
            <a:pPr marL="342900" indent="-342900"/>
            <a:r>
              <a:rPr lang="en-US" sz="2800" dirty="0"/>
              <a:t>Hostile environment :: Harassment </a:t>
            </a:r>
            <a:r>
              <a:rPr lang="en-US" sz="2800" dirty="0">
                <a:sym typeface="Wingdings" panose="05000000000000000000" pitchFamily="2" charset="2"/>
              </a:rPr>
              <a:t> subjective/objective</a:t>
            </a:r>
          </a:p>
          <a:p>
            <a:pPr marL="342900" indent="-342900"/>
            <a:r>
              <a:rPr lang="en-US" sz="2800" dirty="0">
                <a:sym typeface="Wingdings" panose="05000000000000000000" pitchFamily="2" charset="2"/>
              </a:rPr>
              <a:t>Single act of sexual violence is enough to trigger Title IX responsibilities</a:t>
            </a:r>
          </a:p>
          <a:p>
            <a:pPr marL="342900" indent="-342900"/>
            <a:r>
              <a:rPr lang="en-US" sz="2800" dirty="0">
                <a:sym typeface="Wingdings" panose="05000000000000000000" pitchFamily="2" charset="2"/>
              </a:rPr>
              <a:t>Focus on violence prevention/safety</a:t>
            </a:r>
          </a:p>
          <a:p>
            <a:pPr marL="342900" indent="-342900"/>
            <a:r>
              <a:rPr lang="en-US" sz="2800" dirty="0">
                <a:sym typeface="Wingdings" panose="05000000000000000000" pitchFamily="2" charset="2"/>
              </a:rPr>
              <a:t>Threat of loss of federal funding</a:t>
            </a:r>
          </a:p>
          <a:p>
            <a:pPr marL="342900" indent="-342900"/>
            <a:r>
              <a:rPr lang="en-US" sz="2800" dirty="0">
                <a:sym typeface="Wingdings" panose="05000000000000000000" pitchFamily="2" charset="2"/>
              </a:rPr>
              <a:t>LGBTQ protections</a:t>
            </a:r>
          </a:p>
          <a:p>
            <a:pPr marL="342900" indent="-342900"/>
            <a:r>
              <a:rPr lang="en-US" sz="2800" dirty="0">
                <a:sym typeface="Wingdings" panose="05000000000000000000" pitchFamily="2" charset="2"/>
              </a:rPr>
              <a:t>Preponderance of the Evidence</a:t>
            </a:r>
          </a:p>
          <a:p>
            <a:pPr marL="0" indent="0">
              <a:buNone/>
            </a:pPr>
            <a:r>
              <a:rPr lang="en-US" sz="2400" dirty="0">
                <a:sym typeface="Wingdings" panose="05000000000000000000" pitchFamily="2" charset="2"/>
              </a:rPr>
              <a:t> </a:t>
            </a:r>
            <a:endParaRPr lang="en-US" sz="2400" dirty="0"/>
          </a:p>
          <a:p>
            <a:pPr marL="342900" indent="-342900"/>
            <a:endParaRPr lang="en-US" sz="2600" dirty="0"/>
          </a:p>
          <a:p>
            <a:pPr marL="342900" indent="-342900"/>
            <a:endParaRPr lang="en-US" sz="2400" dirty="0"/>
          </a:p>
          <a:p>
            <a:endParaRPr lang="en-US" dirty="0"/>
          </a:p>
        </p:txBody>
      </p:sp>
      <p:sp>
        <p:nvSpPr>
          <p:cNvPr id="3" name="Title 2"/>
          <p:cNvSpPr>
            <a:spLocks noGrp="1"/>
          </p:cNvSpPr>
          <p:nvPr>
            <p:ph type="title"/>
          </p:nvPr>
        </p:nvSpPr>
        <p:spPr/>
        <p:txBody>
          <a:bodyPr/>
          <a:lstStyle/>
          <a:p>
            <a:r>
              <a:rPr lang="en-US" dirty="0"/>
              <a:t>The Courts v. The Regulators  </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071182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buNone/>
            </a:pPr>
            <a:r>
              <a:rPr lang="en-US" sz="2600" b="1" u="sng" dirty="0"/>
              <a:t>The Regulators</a:t>
            </a:r>
          </a:p>
          <a:p>
            <a:pPr marL="342900" indent="-342900"/>
            <a:r>
              <a:rPr lang="en-US" sz="2800" dirty="0"/>
              <a:t>“College court” response – beyond deliberate indifference</a:t>
            </a:r>
            <a:endParaRPr lang="en-US" sz="2800" dirty="0">
              <a:sym typeface="Wingdings" panose="05000000000000000000" pitchFamily="2" charset="2"/>
            </a:endParaRPr>
          </a:p>
          <a:p>
            <a:pPr marL="342900" indent="-342900"/>
            <a:r>
              <a:rPr lang="en-US" sz="2800" dirty="0">
                <a:sym typeface="Wingdings" panose="05000000000000000000" pitchFamily="2" charset="2"/>
              </a:rPr>
              <a:t>Knowledge </a:t>
            </a:r>
            <a:r>
              <a:rPr lang="en-US" sz="2800" u="sng" dirty="0">
                <a:sym typeface="Wingdings" panose="05000000000000000000" pitchFamily="2" charset="2"/>
              </a:rPr>
              <a:t>plus</a:t>
            </a:r>
            <a:r>
              <a:rPr lang="en-US" sz="2800" dirty="0">
                <a:sym typeface="Wingdings" panose="05000000000000000000" pitchFamily="2" charset="2"/>
              </a:rPr>
              <a:t> “reasonably should know”</a:t>
            </a:r>
          </a:p>
          <a:p>
            <a:pPr marL="342900" indent="-342900"/>
            <a:r>
              <a:rPr lang="en-US" sz="2800" dirty="0">
                <a:sym typeface="Wingdings" panose="05000000000000000000" pitchFamily="2" charset="2"/>
              </a:rPr>
              <a:t>On/off campus  </a:t>
            </a:r>
            <a:r>
              <a:rPr lang="en-US" sz="2800" u="sng" dirty="0">
                <a:sym typeface="Wingdings" panose="05000000000000000000" pitchFamily="2" charset="2"/>
              </a:rPr>
              <a:t>environmental</a:t>
            </a:r>
            <a:r>
              <a:rPr lang="en-US" sz="2800" dirty="0">
                <a:sym typeface="Wingdings" panose="05000000000000000000" pitchFamily="2" charset="2"/>
              </a:rPr>
              <a:t> response</a:t>
            </a:r>
          </a:p>
          <a:p>
            <a:pPr marL="342900" indent="-342900"/>
            <a:r>
              <a:rPr lang="en-US" sz="2800" dirty="0">
                <a:sym typeface="Wingdings" panose="05000000000000000000" pitchFamily="2" charset="2"/>
              </a:rPr>
              <a:t>Combating sexual predators</a:t>
            </a:r>
          </a:p>
          <a:p>
            <a:pPr marL="342900" indent="-342900"/>
            <a:r>
              <a:rPr lang="en-US" sz="2800" dirty="0">
                <a:sym typeface="Wingdings" panose="05000000000000000000" pitchFamily="2" charset="2"/>
              </a:rPr>
              <a:t>Highly sensitive to political winds  - Will things change after President Obama?</a:t>
            </a:r>
          </a:p>
          <a:p>
            <a:pPr marL="342900" indent="-342900"/>
            <a:r>
              <a:rPr lang="en-US" sz="2800" b="1" dirty="0">
                <a:sym typeface="Wingdings" panose="05000000000000000000" pitchFamily="2" charset="2"/>
              </a:rPr>
              <a:t>Insensitive to academic freedom/autonomy/free speech/due process?  </a:t>
            </a:r>
          </a:p>
          <a:p>
            <a:pPr marL="342900" indent="-342900"/>
            <a:endParaRPr lang="en-US" sz="2400" dirty="0">
              <a:sym typeface="Wingdings" panose="05000000000000000000" pitchFamily="2" charset="2"/>
            </a:endParaRPr>
          </a:p>
          <a:p>
            <a:pPr marL="0" indent="0">
              <a:buNone/>
            </a:pPr>
            <a:endParaRPr lang="en-US" sz="2600" dirty="0"/>
          </a:p>
          <a:p>
            <a:pPr marL="342900" indent="-342900"/>
            <a:endParaRPr lang="en-US" sz="2400" dirty="0"/>
          </a:p>
          <a:p>
            <a:endParaRPr lang="en-US" dirty="0"/>
          </a:p>
        </p:txBody>
      </p:sp>
      <p:sp>
        <p:nvSpPr>
          <p:cNvPr id="3" name="Title 2"/>
          <p:cNvSpPr>
            <a:spLocks noGrp="1"/>
          </p:cNvSpPr>
          <p:nvPr>
            <p:ph type="title"/>
          </p:nvPr>
        </p:nvSpPr>
        <p:spPr/>
        <p:txBody>
          <a:bodyPr/>
          <a:lstStyle/>
          <a:p>
            <a:r>
              <a:rPr lang="en-US" dirty="0"/>
              <a:t>The Courts v. The Regulators  </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819663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buNone/>
            </a:pPr>
            <a:r>
              <a:rPr lang="en-US" sz="2400" dirty="0"/>
              <a:t>“Colleges and universities across the nation, in addition to prestigious legal scholars, government officials, and members of the U.S. Congress view the Dear Colleague letters as improperly issued guidance that require constitutionally questionable and ill-conceived policies — policies that fail to accomplish our common regulatory goals of school safety and gender equality in education as required by Title IX.”</a:t>
            </a:r>
          </a:p>
          <a:p>
            <a:pPr marL="109728" indent="0">
              <a:buNone/>
            </a:pPr>
            <a:endParaRPr lang="en-US" sz="2400" dirty="0"/>
          </a:p>
          <a:p>
            <a:pPr marL="109728" indent="0">
              <a:buNone/>
            </a:pPr>
            <a:r>
              <a:rPr lang="en-US" sz="2400" dirty="0"/>
              <a:t>“Legal scholars and academics across the political spectrum have decried the Dear Colleague letters as offensive to First and Fourteenth Amendment protections . . .” </a:t>
            </a:r>
          </a:p>
        </p:txBody>
      </p:sp>
      <p:sp>
        <p:nvSpPr>
          <p:cNvPr id="4" name="Title 3"/>
          <p:cNvSpPr>
            <a:spLocks noGrp="1"/>
          </p:cNvSpPr>
          <p:nvPr>
            <p:ph type="title"/>
          </p:nvPr>
        </p:nvSpPr>
        <p:spPr>
          <a:xfrm>
            <a:off x="457200" y="274638"/>
            <a:ext cx="8382000" cy="1143000"/>
          </a:xfrm>
        </p:spPr>
        <p:txBody>
          <a:bodyPr>
            <a:normAutofit fontScale="90000"/>
          </a:bodyPr>
          <a:lstStyle/>
          <a:p>
            <a:r>
              <a:rPr lang="en-US" dirty="0"/>
              <a:t>Consider Senator Langford’s Concerns…</a:t>
            </a:r>
          </a:p>
        </p:txBody>
      </p:sp>
      <p:sp>
        <p:nvSpPr>
          <p:cNvPr id="5" name="TextBox 4"/>
          <p:cNvSpPr txBox="1"/>
          <p:nvPr/>
        </p:nvSpPr>
        <p:spPr>
          <a:xfrm>
            <a:off x="3618072" y="5655482"/>
            <a:ext cx="5029200" cy="830997"/>
          </a:xfrm>
          <a:prstGeom prst="rect">
            <a:avLst/>
          </a:prstGeom>
          <a:noFill/>
        </p:spPr>
        <p:txBody>
          <a:bodyPr wrap="square" rtlCol="0">
            <a:spAutoFit/>
          </a:bodyPr>
          <a:lstStyle/>
          <a:p>
            <a:r>
              <a:rPr lang="en-US" sz="1200" dirty="0"/>
              <a:t>Sen. James Langford, </a:t>
            </a:r>
            <a:r>
              <a:rPr lang="en-US" sz="1200" i="1" dirty="0"/>
              <a:t>Letter to the U.S. Department of Education</a:t>
            </a:r>
            <a:r>
              <a:rPr lang="en-US" sz="1200" dirty="0"/>
              <a:t>, Jan. 7, 2016, available at: http://www.scribd.com/doc/294821262/Sen-Lankford-letter-to-Education-Department.</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13922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109728" indent="0">
              <a:buNone/>
            </a:pPr>
            <a:r>
              <a:rPr lang="en-US" dirty="0"/>
              <a:t>“A current threat to academic freedom in the classroom comes from a demand that teachers provide warnings in advance if assigned material contains anything that might trigger difficult emotional responses for students. . . . The specific call for “trigger warnings” began in the blogosphere as a caution about graphic descriptions of rape on feminist sites, and has now migrated to university campuses in the form of requirements or proposals that students be alerted to all manner of topics that some believe may deeply offend and even set off a post-traumatic stress disorder (PTSD) response in some individuals.” </a:t>
            </a:r>
          </a:p>
        </p:txBody>
      </p:sp>
      <p:sp>
        <p:nvSpPr>
          <p:cNvPr id="4" name="Title 3"/>
          <p:cNvSpPr>
            <a:spLocks noGrp="1"/>
          </p:cNvSpPr>
          <p:nvPr>
            <p:ph type="title"/>
          </p:nvPr>
        </p:nvSpPr>
        <p:spPr/>
        <p:txBody>
          <a:bodyPr>
            <a:normAutofit fontScale="90000"/>
          </a:bodyPr>
          <a:lstStyle/>
          <a:p>
            <a:r>
              <a:rPr lang="en-US" dirty="0"/>
              <a:t>AAUP on Title IX and Academic Freedom</a:t>
            </a:r>
          </a:p>
        </p:txBody>
      </p:sp>
      <p:sp>
        <p:nvSpPr>
          <p:cNvPr id="5" name="TextBox 4"/>
          <p:cNvSpPr txBox="1"/>
          <p:nvPr/>
        </p:nvSpPr>
        <p:spPr>
          <a:xfrm>
            <a:off x="3048000" y="5879068"/>
            <a:ext cx="5867400" cy="646331"/>
          </a:xfrm>
          <a:prstGeom prst="rect">
            <a:avLst/>
          </a:prstGeom>
          <a:noFill/>
        </p:spPr>
        <p:txBody>
          <a:bodyPr wrap="square" rtlCol="0">
            <a:spAutoFit/>
          </a:bodyPr>
          <a:lstStyle/>
          <a:p>
            <a:r>
              <a:rPr lang="en-US" dirty="0"/>
              <a:t>AAUP, </a:t>
            </a:r>
            <a:r>
              <a:rPr lang="en-US" i="1" dirty="0"/>
              <a:t>On Trigger Warnings </a:t>
            </a:r>
            <a:r>
              <a:rPr lang="en-US" dirty="0"/>
              <a:t>(August 2014), http://www.aaup.org/report/trigger-warnings.</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606968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66800"/>
            <a:ext cx="8153400" cy="1981200"/>
          </a:xfrm>
        </p:spPr>
        <p:txBody>
          <a:bodyPr>
            <a:normAutofit fontScale="90000"/>
          </a:bodyPr>
          <a:lstStyle/>
          <a:p>
            <a:r>
              <a:rPr lang="en-US" sz="3600" dirty="0"/>
              <a:t>ACPA Title IX Certificate Workshop</a:t>
            </a:r>
            <a:br>
              <a:rPr lang="en-US" sz="3600" dirty="0"/>
            </a:br>
            <a:r>
              <a:rPr lang="en-US" sz="4200" i="1" dirty="0"/>
              <a:t>The Four Corners of Title IX Regulatory Compliance</a:t>
            </a:r>
            <a:br>
              <a:rPr lang="en-US" sz="3100" dirty="0"/>
            </a:br>
            <a:r>
              <a:rPr lang="fr-FR" sz="3100" dirty="0">
                <a:effectLst/>
              </a:rPr>
              <a:t>Montréal, </a:t>
            </a:r>
            <a:r>
              <a:rPr lang="fr-FR" sz="3100" dirty="0" err="1">
                <a:effectLst/>
              </a:rPr>
              <a:t>Quebec</a:t>
            </a:r>
            <a:r>
              <a:rPr lang="fr-FR" sz="3100" dirty="0">
                <a:effectLst/>
              </a:rPr>
              <a:t>, Canada</a:t>
            </a:r>
            <a:endParaRPr lang="en-US" sz="3100" dirty="0"/>
          </a:p>
        </p:txBody>
      </p:sp>
      <p:sp>
        <p:nvSpPr>
          <p:cNvPr id="3" name="Subtitle 2"/>
          <p:cNvSpPr>
            <a:spLocks noGrp="1"/>
          </p:cNvSpPr>
          <p:nvPr>
            <p:ph type="subTitle" idx="1"/>
          </p:nvPr>
        </p:nvSpPr>
        <p:spPr>
          <a:xfrm>
            <a:off x="304800" y="3352800"/>
            <a:ext cx="8153400" cy="1458511"/>
          </a:xfrm>
        </p:spPr>
        <p:txBody>
          <a:bodyPr>
            <a:normAutofit fontScale="77500" lnSpcReduction="20000"/>
          </a:bodyPr>
          <a:lstStyle/>
          <a:p>
            <a:r>
              <a:rPr lang="en-US" sz="4600" b="1" dirty="0"/>
              <a:t>Peter F. Lake</a:t>
            </a:r>
          </a:p>
          <a:p>
            <a:r>
              <a:rPr lang="en-US" dirty="0"/>
              <a:t>Professor of Law, Charles A. Dana Chair, and Director of the Center for Excellence in Higher Education Law and Policy</a:t>
            </a:r>
          </a:p>
          <a:p>
            <a:r>
              <a:rPr lang="en-US" dirty="0"/>
              <a:t>Stetson University College of Law</a:t>
            </a:r>
          </a:p>
        </p:txBody>
      </p:sp>
      <p:sp>
        <p:nvSpPr>
          <p:cNvPr id="5" name="Footer Placeholder 3"/>
          <p:cNvSpPr>
            <a:spLocks noGrp="1"/>
          </p:cNvSpPr>
          <p:nvPr>
            <p:ph type="ftr" sz="quarter" idx="11"/>
          </p:nvPr>
        </p:nvSpPr>
        <p:spPr>
          <a:xfrm>
            <a:off x="-304800" y="5665892"/>
            <a:ext cx="3758953" cy="981869"/>
          </a:xfrm>
        </p:spPr>
        <p:txBody>
          <a:bodyPr/>
          <a:lstStyle/>
          <a:p>
            <a:r>
              <a:rPr lang="en-US" sz="2400" dirty="0"/>
              <a:t>© Peter Lake, 2016</a:t>
            </a:r>
          </a:p>
        </p:txBody>
      </p:sp>
    </p:spTree>
    <p:extLst>
      <p:ext uri="{BB962C8B-B14F-4D97-AF65-F5344CB8AC3E}">
        <p14:creationId xmlns:p14="http://schemas.microsoft.com/office/powerpoint/2010/main" val="266791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p:cNvSpPr txBox="1">
            <a:spLocks/>
          </p:cNvSpPr>
          <p:nvPr/>
        </p:nvSpPr>
        <p:spPr>
          <a:xfrm>
            <a:off x="211387" y="1260096"/>
            <a:ext cx="8801645" cy="5113577"/>
          </a:xfrm>
          <a:prstGeom prst="rect">
            <a:avLst/>
          </a:prstGeom>
        </p:spPr>
        <p:txBody>
          <a:bodyPr vert="horz" lIns="91440" tIns="45720" rIns="91440" bIns="45720" rtlCol="0" anchor="t">
            <a:normAutofit fontScale="85000" lnSpcReduction="20000"/>
          </a:bodyPr>
          <a:lstStyle>
            <a:lvl1pPr marL="0" indent="0" algn="l" defTabSz="457200" rtl="0" eaLnBrk="1" latinLnBrk="0" hangingPunct="1">
              <a:spcBef>
                <a:spcPct val="20000"/>
              </a:spcBef>
              <a:buFont typeface="Arial"/>
              <a:buNone/>
              <a:defRPr sz="3200" kern="1200">
                <a:solidFill>
                  <a:srgbClr val="333333"/>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333333"/>
                </a:solidFill>
                <a:latin typeface="Arial"/>
                <a:ea typeface="+mn-ea"/>
                <a:cs typeface="Arial"/>
              </a:defRPr>
            </a:lvl2pPr>
            <a:lvl3pPr marL="1143000" indent="-228600" algn="l" defTabSz="457200" rtl="0" eaLnBrk="1" latinLnBrk="0" hangingPunct="1">
              <a:spcBef>
                <a:spcPct val="20000"/>
              </a:spcBef>
              <a:buFont typeface="Wingdings" charset="2"/>
              <a:buChar char="ü"/>
              <a:defRPr sz="2400" kern="1200">
                <a:solidFill>
                  <a:srgbClr val="333333"/>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333333"/>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rgbClr val="333333"/>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82154"/>
            <a:r>
              <a:rPr lang="en-US" altLang="en-US" sz="2000" dirty="0"/>
              <a:t>“In cases of alleged harassment, the protections of the First Amendment must be considered if issues of speech or expression are involved. Free speech rights apply in the classroom (e.g., classroom lectures and discussions) and in all other education programs and activities of public schools (e.g., public meetings and speakers on campus; campus debates, school plays and other cultural events ; and student newspapers, journals, and other publications). In addition, First Amendment rights apply to the speech of students and teachers.</a:t>
            </a:r>
          </a:p>
          <a:p>
            <a:pPr marL="82154"/>
            <a:r>
              <a:rPr lang="en-US" altLang="en-US" sz="2000" dirty="0"/>
              <a:t>Title IX is intended to protect students from sex discrimination, not to regulate the content of speech. OCR recognizes that the offensiveness of a particular expression as perceived by some students, standing alone, is not a legally sufficient basis to establish a sexually hostile environment under Title IX. In order to establish a violation of Title IX, the harassment must be sufficiently serious to deny or limit a student's ability to participate in or benefit from the education program.</a:t>
            </a:r>
          </a:p>
          <a:p>
            <a:pPr marL="82154"/>
            <a:r>
              <a:rPr lang="en-US" altLang="en-US" sz="2000" dirty="0"/>
              <a:t>Moreover, in regulating the conduct of its students and its faculty to prevent or redress discrimination prohibited by Title IX (e.g., in responding to harassment that is sufficiently serious as to create a hostile environment), a school must formulate, interpret, and apply its rules so as to protect academic freedom and free speech rights. For instance, while the First Amendment may prohibit a school from restricting the right of students to express opinions about one sex that may be considered derogatory, the school can take steps to denounce those opinions and ensure that competing views are heard. The age of the students involved and the location or forum may affect how the school can respond consistently with the First Amendment. . . .”</a:t>
            </a:r>
            <a:endParaRPr lang="en-US" altLang="en-US" sz="2000" b="1" u="sng" dirty="0">
              <a:solidFill>
                <a:srgbClr val="FF0000"/>
              </a:solidFill>
            </a:endParaRPr>
          </a:p>
          <a:p>
            <a:pPr>
              <a:defRPr/>
            </a:pPr>
            <a:endParaRPr lang="en-US" i="1" dirty="0"/>
          </a:p>
        </p:txBody>
      </p:sp>
      <p:sp>
        <p:nvSpPr>
          <p:cNvPr id="11" name="TextBox 4"/>
          <p:cNvSpPr txBox="1">
            <a:spLocks noChangeArrowheads="1"/>
          </p:cNvSpPr>
          <p:nvPr/>
        </p:nvSpPr>
        <p:spPr bwMode="auto">
          <a:xfrm>
            <a:off x="3865536" y="6339403"/>
            <a:ext cx="5197839" cy="427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9pPr>
          </a:lstStyle>
          <a:p>
            <a:pPr>
              <a:spcBef>
                <a:spcPct val="0"/>
              </a:spcBef>
              <a:buFontTx/>
              <a:buNone/>
            </a:pPr>
            <a:r>
              <a:rPr lang="en-US" altLang="en-US" sz="1350" dirty="0">
                <a:latin typeface="Arial" panose="020B0604020202020204" pitchFamily="34" charset="0"/>
              </a:rPr>
              <a:t>*</a:t>
            </a:r>
            <a:r>
              <a:rPr lang="en-US" altLang="en-US" sz="825" dirty="0">
                <a:latin typeface="Arial" panose="020B0604020202020204" pitchFamily="34" charset="0"/>
              </a:rPr>
              <a:t>US Dept. of Ed. Office for Civil Rights, </a:t>
            </a:r>
            <a:r>
              <a:rPr lang="en-US" altLang="en-US" sz="825" i="1" dirty="0">
                <a:latin typeface="Arial" panose="020B0604020202020204" pitchFamily="34" charset="0"/>
              </a:rPr>
              <a:t>Revised Sexual Harassment Guidance: Harassment of Students by School Employees, Other Students, or Third Parties </a:t>
            </a:r>
            <a:r>
              <a:rPr lang="en-US" altLang="en-US" sz="825" dirty="0">
                <a:latin typeface="Arial" panose="020B0604020202020204" pitchFamily="34" charset="0"/>
              </a:rPr>
              <a:t>(Jan. 19, 2001), pg. 22 (citations omitted).</a:t>
            </a:r>
          </a:p>
        </p:txBody>
      </p:sp>
      <p:sp>
        <p:nvSpPr>
          <p:cNvPr id="2" name="Title 1"/>
          <p:cNvSpPr>
            <a:spLocks noGrp="1"/>
          </p:cNvSpPr>
          <p:nvPr>
            <p:ph type="title"/>
          </p:nvPr>
        </p:nvSpPr>
        <p:spPr>
          <a:xfrm>
            <a:off x="457200" y="274638"/>
            <a:ext cx="8458200" cy="1143000"/>
          </a:xfrm>
        </p:spPr>
        <p:txBody>
          <a:bodyPr>
            <a:normAutofit/>
          </a:bodyPr>
          <a:lstStyle/>
          <a:p>
            <a:r>
              <a:rPr lang="en-US" altLang="en-US" sz="3200" dirty="0">
                <a:solidFill>
                  <a:schemeClr val="tx1"/>
                </a:solidFill>
              </a:rPr>
              <a:t>OCR on Title IX and the First Amendment Jan. 2001</a:t>
            </a:r>
            <a:endParaRPr lang="en-US" sz="3200" dirty="0">
              <a:solidFill>
                <a:schemeClr val="tx1"/>
              </a:solidFill>
            </a:endParaRPr>
          </a:p>
        </p:txBody>
      </p:sp>
      <p:sp>
        <p:nvSpPr>
          <p:cNvPr id="3" name="Footer Placeholder 2"/>
          <p:cNvSpPr>
            <a:spLocks noGrp="1"/>
          </p:cNvSpPr>
          <p:nvPr>
            <p:ph type="ftr" sz="quarter" idx="11"/>
          </p:nvPr>
        </p:nvSpPr>
        <p:spPr>
          <a:xfrm>
            <a:off x="-609600" y="6370307"/>
            <a:ext cx="2350681" cy="365125"/>
          </a:xfrm>
        </p:spPr>
        <p:txBody>
          <a:bodyPr/>
          <a:lstStyle/>
          <a:p>
            <a:r>
              <a:rPr lang="en-US" dirty="0"/>
              <a:t>© Peter Lake, 2016</a:t>
            </a:r>
          </a:p>
        </p:txBody>
      </p:sp>
    </p:spTree>
    <p:extLst>
      <p:ext uri="{BB962C8B-B14F-4D97-AF65-F5344CB8AC3E}">
        <p14:creationId xmlns:p14="http://schemas.microsoft.com/office/powerpoint/2010/main" val="1724650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p:cNvSpPr txBox="1">
            <a:spLocks/>
          </p:cNvSpPr>
          <p:nvPr/>
        </p:nvSpPr>
        <p:spPr>
          <a:xfrm>
            <a:off x="207640" y="1188242"/>
            <a:ext cx="8805392" cy="5188744"/>
          </a:xfrm>
          <a:prstGeom prst="rect">
            <a:avLst/>
          </a:prstGeom>
        </p:spPr>
        <p:txBody>
          <a:bodyPr vert="horz" lIns="91440" tIns="45720" rIns="91440" bIns="45720" rtlCol="0" anchor="t">
            <a:normAutofit fontScale="85000" lnSpcReduction="20000"/>
          </a:bodyPr>
          <a:lstStyle>
            <a:lvl1pPr marL="0" indent="0" algn="l" defTabSz="457200" rtl="0" eaLnBrk="1" latinLnBrk="0" hangingPunct="1">
              <a:spcBef>
                <a:spcPct val="20000"/>
              </a:spcBef>
              <a:buFont typeface="Arial"/>
              <a:buNone/>
              <a:defRPr sz="3200" kern="1200">
                <a:solidFill>
                  <a:srgbClr val="333333"/>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333333"/>
                </a:solidFill>
                <a:latin typeface="Arial"/>
                <a:ea typeface="+mn-ea"/>
                <a:cs typeface="Arial"/>
              </a:defRPr>
            </a:lvl2pPr>
            <a:lvl3pPr marL="1143000" indent="-228600" algn="l" defTabSz="457200" rtl="0" eaLnBrk="1" latinLnBrk="0" hangingPunct="1">
              <a:spcBef>
                <a:spcPct val="20000"/>
              </a:spcBef>
              <a:buFont typeface="Wingdings" charset="2"/>
              <a:buChar char="ü"/>
              <a:defRPr sz="2400" kern="1200">
                <a:solidFill>
                  <a:srgbClr val="333333"/>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333333"/>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rgbClr val="333333"/>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2000" u="sng" dirty="0"/>
              <a:t>“Example 1:</a:t>
            </a:r>
            <a:r>
              <a:rPr lang="en-US" sz="2000" dirty="0"/>
              <a:t> In a college level creative writing class, a professor's required reading list includes excerpts from literary classics that contain descriptions of explicit sexual conduct, including scenes that depict women in submissive and demeaning roles. The professor also assigns students to write their own materials, which are read in class. Some of the student essays contain sexually derogatory themes about women. Several female students complain to the Dean of Students that the materials and related classroom discussion have created a sexually hostile environment for women in the class. What must the school do in response? </a:t>
            </a:r>
          </a:p>
          <a:p>
            <a:pPr>
              <a:defRPr/>
            </a:pPr>
            <a:r>
              <a:rPr lang="en-US" sz="2000" u="sng" dirty="0"/>
              <a:t>Answer:</a:t>
            </a:r>
            <a:r>
              <a:rPr lang="en-US" sz="2000" dirty="0"/>
              <a:t> Academic discourse in this example is protected by the First Amendment even if it is offensive to individuals. Thus, Title IX would not require the school to discipline the professor or to censor the reading list or related class discussion. </a:t>
            </a:r>
          </a:p>
          <a:p>
            <a:pPr>
              <a:defRPr/>
            </a:pPr>
            <a:r>
              <a:rPr lang="en-US" sz="2000" u="sng" dirty="0"/>
              <a:t>Example 2:</a:t>
            </a:r>
            <a:r>
              <a:rPr lang="en-US" sz="2000" dirty="0"/>
              <a:t> A group of male students repeatedly targets a female student for harassment during the bus ride home from school, including making explicit sexual comments about her body, passing around drawings that depict her engaging in sexual conduct, and, on several occasions, attempting to follow her home off the bus. The female student and her parents complain to the principal that the male students conduct has created a hostile environment for girls on the bus and that they fear for their daughter's safety. What must a school do in response?</a:t>
            </a:r>
          </a:p>
          <a:p>
            <a:pPr>
              <a:defRPr/>
            </a:pPr>
            <a:r>
              <a:rPr lang="en-US" sz="2000" u="sng" dirty="0"/>
              <a:t>Answer:</a:t>
            </a:r>
            <a:r>
              <a:rPr lang="en-US" sz="2000" dirty="0"/>
              <a:t> Threatening and intimidating actions targeted at a particular student or group of students, even though they contain elements of speech, are not protected by the First Amendment. The school must take prompt and effective actions, including disciplinary action if necessary, to stop the harassment and prevent future harassment.”</a:t>
            </a:r>
          </a:p>
          <a:p>
            <a:pPr>
              <a:defRPr/>
            </a:pPr>
            <a:endParaRPr lang="en-US" i="1" dirty="0"/>
          </a:p>
        </p:txBody>
      </p:sp>
      <p:sp>
        <p:nvSpPr>
          <p:cNvPr id="12" name="TextBox 4"/>
          <p:cNvSpPr txBox="1">
            <a:spLocks noChangeArrowheads="1"/>
          </p:cNvSpPr>
          <p:nvPr/>
        </p:nvSpPr>
        <p:spPr bwMode="auto">
          <a:xfrm>
            <a:off x="3744499" y="6163466"/>
            <a:ext cx="5422692" cy="427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9pPr>
          </a:lstStyle>
          <a:p>
            <a:pPr>
              <a:spcBef>
                <a:spcPct val="0"/>
              </a:spcBef>
              <a:buFontTx/>
              <a:buNone/>
            </a:pPr>
            <a:r>
              <a:rPr lang="en-US" altLang="en-US" sz="1350" dirty="0">
                <a:latin typeface="Arial" panose="020B0604020202020204" pitchFamily="34" charset="0"/>
              </a:rPr>
              <a:t>*</a:t>
            </a:r>
            <a:r>
              <a:rPr lang="en-US" altLang="en-US" sz="825" dirty="0">
                <a:latin typeface="Arial" panose="020B0604020202020204" pitchFamily="34" charset="0"/>
              </a:rPr>
              <a:t>US Dept. of Ed. Office for Civil Rights, </a:t>
            </a:r>
            <a:r>
              <a:rPr lang="en-US" altLang="en-US" sz="825" i="1" dirty="0">
                <a:latin typeface="Arial" panose="020B0604020202020204" pitchFamily="34" charset="0"/>
              </a:rPr>
              <a:t>Revised Sexual Harassment Guidance: Harassment of Students by School Employees, Other Students, or Third Parties </a:t>
            </a:r>
            <a:r>
              <a:rPr lang="en-US" altLang="en-US" sz="825" dirty="0">
                <a:latin typeface="Arial" panose="020B0604020202020204" pitchFamily="34" charset="0"/>
              </a:rPr>
              <a:t>(Jan. 19, 2001), pg. 22-23 (citations omitted).</a:t>
            </a:r>
          </a:p>
        </p:txBody>
      </p:sp>
      <p:sp>
        <p:nvSpPr>
          <p:cNvPr id="2" name="Title 1"/>
          <p:cNvSpPr>
            <a:spLocks noGrp="1"/>
          </p:cNvSpPr>
          <p:nvPr>
            <p:ph type="title"/>
          </p:nvPr>
        </p:nvSpPr>
        <p:spPr/>
        <p:txBody>
          <a:bodyPr/>
          <a:lstStyle/>
          <a:p>
            <a:r>
              <a:rPr lang="en-US" dirty="0"/>
              <a:t>Jan. 2001 Cont’d</a:t>
            </a:r>
          </a:p>
        </p:txBody>
      </p:sp>
      <p:sp>
        <p:nvSpPr>
          <p:cNvPr id="3" name="Footer Placeholder 2"/>
          <p:cNvSpPr>
            <a:spLocks noGrp="1"/>
          </p:cNvSpPr>
          <p:nvPr>
            <p:ph type="ftr" sz="quarter" idx="11"/>
          </p:nvPr>
        </p:nvSpPr>
        <p:spPr>
          <a:xfrm>
            <a:off x="-374612" y="6338092"/>
            <a:ext cx="2350681" cy="365125"/>
          </a:xfrm>
        </p:spPr>
        <p:txBody>
          <a:bodyPr/>
          <a:lstStyle/>
          <a:p>
            <a:r>
              <a:rPr lang="en-US" dirty="0"/>
              <a:t>© Peter Lake, 2016</a:t>
            </a:r>
          </a:p>
        </p:txBody>
      </p:sp>
    </p:spTree>
    <p:extLst>
      <p:ext uri="{BB962C8B-B14F-4D97-AF65-F5344CB8AC3E}">
        <p14:creationId xmlns:p14="http://schemas.microsoft.com/office/powerpoint/2010/main" val="26136971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p:cNvSpPr txBox="1">
            <a:spLocks/>
          </p:cNvSpPr>
          <p:nvPr/>
        </p:nvSpPr>
        <p:spPr>
          <a:xfrm>
            <a:off x="224853" y="1417637"/>
            <a:ext cx="8805392" cy="5370571"/>
          </a:xfrm>
          <a:prstGeom prst="rect">
            <a:avLst/>
          </a:prstGeom>
        </p:spPr>
        <p:txBody>
          <a:bodyPr vert="horz" lIns="91440" tIns="45720" rIns="91440" bIns="45720" rtlCol="0" anchor="t">
            <a:noAutofit/>
          </a:bodyPr>
          <a:lstStyle>
            <a:lvl1pPr marL="0" indent="0" algn="l" defTabSz="457200" rtl="0" eaLnBrk="1" latinLnBrk="0" hangingPunct="1">
              <a:spcBef>
                <a:spcPct val="20000"/>
              </a:spcBef>
              <a:buFont typeface="Arial"/>
              <a:buNone/>
              <a:defRPr sz="3200" kern="1200">
                <a:solidFill>
                  <a:srgbClr val="333333"/>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333333"/>
                </a:solidFill>
                <a:latin typeface="Arial"/>
                <a:ea typeface="+mn-ea"/>
                <a:cs typeface="Arial"/>
              </a:defRPr>
            </a:lvl2pPr>
            <a:lvl3pPr marL="1143000" indent="-228600" algn="l" defTabSz="457200" rtl="0" eaLnBrk="1" latinLnBrk="0" hangingPunct="1">
              <a:spcBef>
                <a:spcPct val="20000"/>
              </a:spcBef>
              <a:buFont typeface="Wingdings" charset="2"/>
              <a:buChar char="ü"/>
              <a:defRPr sz="2400" kern="1200">
                <a:solidFill>
                  <a:srgbClr val="333333"/>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333333"/>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rgbClr val="333333"/>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en-US" sz="1600" dirty="0"/>
              <a:t>“Some colleges and universities have interpreted OCR's prohibition of “harassment” as encompassing all offensive speech regarding sex, disability, race or other classifications. Harassment, however, to be prohibited by the statutes within OCR's jurisdiction, must include something beyond the mere expression of views, words, symbols or thoughts that some person finds offensive. Under OCR's standard, the conduct must also be considered sufficiently serious to deny or limit a student's ability to participate in or benefit from the educational program. Thus, OCR's standards require that the conduct be evaluated from the perspective of a reasonable person in the alleged victim’s position, considering all the circumstances, including the alleged victim’s age.</a:t>
            </a:r>
          </a:p>
          <a:p>
            <a:r>
              <a:rPr lang="en-US" altLang="en-US" sz="1600" dirty="0"/>
              <a:t>There has been some confusion arising from the fact that OCR's regulations are enforced against private institutions that receive federal-funds. Because the First Amendment normally does not bind private institutions, some have erroneously assumed that OCR's regulations apply to private federal-funds recipients without the constitutional limitations imposed on public institutions. OCR's regulations should not be interpreted in ways that would lead to the suppression of protected speech on public or private campuses. Any private post-secondary institution that chooses to limit free speech in ways that are more restrictive than at public educational institutions does so on its own accord and not based on requirements imposed by OCR.”</a:t>
            </a:r>
            <a:endParaRPr lang="en-US" sz="1600" i="1" dirty="0"/>
          </a:p>
        </p:txBody>
      </p:sp>
      <p:sp>
        <p:nvSpPr>
          <p:cNvPr id="11" name="TextBox 4"/>
          <p:cNvSpPr txBox="1">
            <a:spLocks noChangeArrowheads="1"/>
          </p:cNvSpPr>
          <p:nvPr/>
        </p:nvSpPr>
        <p:spPr bwMode="auto">
          <a:xfrm>
            <a:off x="3400902" y="6392804"/>
            <a:ext cx="542925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itchFamily="34" charset="-128"/>
              </a:defRPr>
            </a:lvl9pPr>
          </a:lstStyle>
          <a:p>
            <a:pPr>
              <a:spcBef>
                <a:spcPct val="0"/>
              </a:spcBef>
              <a:buFontTx/>
              <a:buNone/>
            </a:pPr>
            <a:r>
              <a:rPr lang="en-US" altLang="en-US" sz="900">
                <a:latin typeface="Arial" panose="020B0604020202020204" pitchFamily="34" charset="0"/>
              </a:rPr>
              <a:t>*US Dept. of Ed. Office for Civil Rights, </a:t>
            </a:r>
            <a:r>
              <a:rPr lang="en-US" altLang="en-US" sz="900" i="1">
                <a:latin typeface="Arial" panose="020B0604020202020204" pitchFamily="34" charset="0"/>
              </a:rPr>
              <a:t>First Amendment Dear Colleague Letter </a:t>
            </a:r>
            <a:r>
              <a:rPr lang="en-US" altLang="en-US" sz="900">
                <a:latin typeface="Arial" panose="020B0604020202020204" pitchFamily="34" charset="0"/>
              </a:rPr>
              <a:t>(July 28, 2003), pg.  1.</a:t>
            </a:r>
          </a:p>
        </p:txBody>
      </p:sp>
      <p:sp>
        <p:nvSpPr>
          <p:cNvPr id="12" name="Title 3"/>
          <p:cNvSpPr>
            <a:spLocks noGrp="1"/>
          </p:cNvSpPr>
          <p:nvPr>
            <p:ph type="title"/>
          </p:nvPr>
        </p:nvSpPr>
        <p:spPr>
          <a:xfrm>
            <a:off x="457200" y="274638"/>
            <a:ext cx="8229600" cy="1143000"/>
          </a:xfrm>
        </p:spPr>
        <p:txBody>
          <a:bodyPr>
            <a:normAutofit fontScale="90000"/>
          </a:bodyPr>
          <a:lstStyle/>
          <a:p>
            <a:r>
              <a:rPr lang="en-US" altLang="en-US" sz="4400" dirty="0">
                <a:solidFill>
                  <a:schemeClr val="tx1"/>
                </a:solidFill>
              </a:rPr>
              <a:t>OCR on Title IX and the First Amendment-July 2003</a:t>
            </a:r>
            <a:endParaRPr lang="en-US" dirty="0">
              <a:solidFill>
                <a:schemeClr val="tx1"/>
              </a:solidFill>
            </a:endParaRPr>
          </a:p>
        </p:txBody>
      </p:sp>
      <p:sp>
        <p:nvSpPr>
          <p:cNvPr id="2" name="Footer Placeholder 1"/>
          <p:cNvSpPr>
            <a:spLocks noGrp="1"/>
          </p:cNvSpPr>
          <p:nvPr>
            <p:ph type="ftr" sz="quarter" idx="11"/>
          </p:nvPr>
        </p:nvSpPr>
        <p:spPr>
          <a:xfrm>
            <a:off x="-609600" y="6325657"/>
            <a:ext cx="2350681" cy="365125"/>
          </a:xfrm>
        </p:spPr>
        <p:txBody>
          <a:bodyPr/>
          <a:lstStyle/>
          <a:p>
            <a:r>
              <a:rPr lang="en-US" dirty="0"/>
              <a:t>© Peter Lake, 2016</a:t>
            </a:r>
          </a:p>
        </p:txBody>
      </p:sp>
    </p:spTree>
    <p:extLst>
      <p:ext uri="{BB962C8B-B14F-4D97-AF65-F5344CB8AC3E}">
        <p14:creationId xmlns:p14="http://schemas.microsoft.com/office/powerpoint/2010/main" val="1072936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9004" y="1468196"/>
            <a:ext cx="8534400" cy="4953000"/>
          </a:xfrm>
        </p:spPr>
        <p:txBody>
          <a:bodyPr>
            <a:normAutofit fontScale="85000" lnSpcReduction="20000"/>
          </a:bodyPr>
          <a:lstStyle/>
          <a:p>
            <a:pPr marL="109728" indent="0">
              <a:buNone/>
            </a:pPr>
            <a:r>
              <a:rPr lang="en-US" sz="3300" b="1" i="1" dirty="0"/>
              <a:t>Does Title IX trump free speech?</a:t>
            </a:r>
          </a:p>
          <a:p>
            <a:pPr marL="109728" indent="0">
              <a:buNone/>
            </a:pPr>
            <a:r>
              <a:rPr lang="en-US" dirty="0"/>
              <a:t>“OCR has made it clear that the laws and regulations it enforces protect students from prohibited discrimination and do not restrict the exercise of any expressive activities or speech protected under the U.S. Constitution. Therefore, when a school works to prevent and redress discrimination, it must respect the free-speech rights of students, faculty, and other speakers. </a:t>
            </a:r>
          </a:p>
          <a:p>
            <a:pPr marL="109728" indent="0">
              <a:buNone/>
            </a:pPr>
            <a:endParaRPr lang="en-US" dirty="0"/>
          </a:p>
          <a:p>
            <a:pPr marL="109728" indent="0">
              <a:buNone/>
            </a:pPr>
            <a:r>
              <a:rPr lang="en-US" dirty="0"/>
              <a:t>Title IX protects students from sex discrimination; it does not regulate the content of speech. OCR recognizes that the offensiveness of a particular expression as perceived by some students, standing alone, is not a legally sufficient basis to establish a hostile environment under Title IX.”</a:t>
            </a:r>
            <a:endParaRPr lang="en-US" b="1" u="sng" dirty="0">
              <a:solidFill>
                <a:srgbClr val="FF0000"/>
              </a:solidFill>
            </a:endParaRPr>
          </a:p>
        </p:txBody>
      </p:sp>
      <p:sp>
        <p:nvSpPr>
          <p:cNvPr id="4" name="Title 3"/>
          <p:cNvSpPr>
            <a:spLocks noGrp="1"/>
          </p:cNvSpPr>
          <p:nvPr>
            <p:ph type="title"/>
          </p:nvPr>
        </p:nvSpPr>
        <p:spPr/>
        <p:txBody>
          <a:bodyPr>
            <a:normAutofit fontScale="90000"/>
          </a:bodyPr>
          <a:lstStyle/>
          <a:p>
            <a:r>
              <a:rPr lang="en-US" dirty="0"/>
              <a:t>OCR on Title IX and the First Amendment (April 2014)</a:t>
            </a:r>
          </a:p>
        </p:txBody>
      </p:sp>
      <p:sp>
        <p:nvSpPr>
          <p:cNvPr id="5" name="TextBox 4"/>
          <p:cNvSpPr txBox="1"/>
          <p:nvPr/>
        </p:nvSpPr>
        <p:spPr>
          <a:xfrm>
            <a:off x="3303270" y="5904190"/>
            <a:ext cx="5840730" cy="523220"/>
          </a:xfrm>
          <a:prstGeom prst="rect">
            <a:avLst/>
          </a:prstGeom>
          <a:noFill/>
        </p:spPr>
        <p:txBody>
          <a:bodyPr wrap="square" rtlCol="0">
            <a:spAutoFit/>
          </a:bodyPr>
          <a:lstStyle/>
          <a:p>
            <a:r>
              <a:rPr lang="en-US" sz="1400" dirty="0"/>
              <a:t>*US Dept. of Ed. Office for Civil Rights, </a:t>
            </a:r>
            <a:r>
              <a:rPr lang="en-US" sz="1400" i="1" dirty="0"/>
              <a:t>Questions and Answers on Title IX and Sexual Violence </a:t>
            </a:r>
            <a:r>
              <a:rPr lang="en-US" sz="1400" dirty="0"/>
              <a:t>(April 2014), pg.  43 – 44.</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5222435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304800"/>
            <a:ext cx="8305800" cy="1143000"/>
          </a:xfrm>
        </p:spPr>
        <p:txBody>
          <a:bodyPr>
            <a:normAutofit fontScale="90000"/>
          </a:bodyPr>
          <a:lstStyle/>
          <a:p>
            <a:pPr algn="ctr"/>
            <a:r>
              <a:rPr lang="en-US" b="1" dirty="0"/>
              <a:t>Whose View of Title IX </a:t>
            </a:r>
            <a:br>
              <a:rPr lang="en-US" b="1" dirty="0"/>
            </a:br>
            <a:r>
              <a:rPr lang="en-US" b="1" dirty="0"/>
              <a:t>Wins in the End?</a:t>
            </a:r>
            <a:endParaRPr lang="en-US" dirty="0"/>
          </a:p>
        </p:txBody>
      </p:sp>
      <p:sp>
        <p:nvSpPr>
          <p:cNvPr id="7" name="Content Placeholder 2"/>
          <p:cNvSpPr>
            <a:spLocks noGrp="1"/>
          </p:cNvSpPr>
          <p:nvPr>
            <p:ph idx="1"/>
          </p:nvPr>
        </p:nvSpPr>
        <p:spPr>
          <a:xfrm>
            <a:off x="457200" y="1641872"/>
            <a:ext cx="8229600" cy="4572000"/>
          </a:xfrm>
        </p:spPr>
        <p:txBody>
          <a:bodyPr>
            <a:normAutofit/>
          </a:bodyPr>
          <a:lstStyle/>
          <a:p>
            <a:pPr marL="0" indent="0" algn="ctr">
              <a:buNone/>
            </a:pPr>
            <a:r>
              <a:rPr lang="en-US" dirty="0">
                <a:sym typeface="Wingdings" panose="05000000000000000000" pitchFamily="2" charset="2"/>
              </a:rPr>
              <a:t>Showdowns are coming!</a:t>
            </a:r>
          </a:p>
          <a:p>
            <a:pPr marL="0" indent="0" algn="ctr">
              <a:buNone/>
            </a:pPr>
            <a:endParaRPr lang="en-US" dirty="0">
              <a:sym typeface="Wingdings" panose="05000000000000000000" pitchFamily="2" charset="2"/>
            </a:endParaRPr>
          </a:p>
          <a:p>
            <a:pPr marL="0" indent="0" algn="ctr">
              <a:buNone/>
            </a:pPr>
            <a:r>
              <a:rPr lang="en-US" dirty="0">
                <a:sym typeface="Wingdings" panose="05000000000000000000" pitchFamily="2" charset="2"/>
              </a:rPr>
              <a:t>CONGRESS</a:t>
            </a:r>
          </a:p>
          <a:p>
            <a:pPr marL="0" indent="0" algn="ctr">
              <a:buNone/>
            </a:pPr>
            <a:endParaRPr lang="en-US" dirty="0">
              <a:sym typeface="Wingdings" panose="05000000000000000000" pitchFamily="2" charset="2"/>
            </a:endParaRPr>
          </a:p>
          <a:p>
            <a:pPr marL="0" indent="0" algn="ctr">
              <a:buNone/>
            </a:pPr>
            <a:endParaRPr lang="en-US" dirty="0">
              <a:sym typeface="Wingdings" panose="05000000000000000000" pitchFamily="2" charset="2"/>
            </a:endParaRPr>
          </a:p>
          <a:p>
            <a:pPr marL="0" indent="0" algn="ctr">
              <a:buNone/>
            </a:pPr>
            <a:endParaRPr lang="en-US" dirty="0">
              <a:sym typeface="Wingdings" panose="05000000000000000000" pitchFamily="2" charset="2"/>
            </a:endParaRPr>
          </a:p>
          <a:p>
            <a:pPr marL="0" indent="0" algn="ctr">
              <a:buNone/>
            </a:pPr>
            <a:r>
              <a:rPr lang="en-US" dirty="0">
                <a:sym typeface="Wingdings" panose="05000000000000000000" pitchFamily="2" charset="2"/>
              </a:rPr>
              <a:t>COURTS             REGULATORS</a:t>
            </a:r>
          </a:p>
          <a:p>
            <a:pPr marL="0" indent="0" algn="ctr">
              <a:buNone/>
            </a:pPr>
            <a:endParaRPr lang="en-US" sz="900" dirty="0">
              <a:sym typeface="Wingdings" panose="05000000000000000000" pitchFamily="2" charset="2"/>
            </a:endParaRPr>
          </a:p>
          <a:p>
            <a:pPr marL="457200" indent="-457200">
              <a:buFont typeface="Wingdings" panose="05000000000000000000" pitchFamily="2" charset="2"/>
              <a:buChar char="à"/>
            </a:pPr>
            <a:r>
              <a:rPr lang="en-US" dirty="0">
                <a:sym typeface="Wingdings" panose="05000000000000000000" pitchFamily="2" charset="2"/>
              </a:rPr>
              <a:t>Court cases are already testing some issues</a:t>
            </a:r>
          </a:p>
          <a:p>
            <a:pPr marL="457200" indent="-457200">
              <a:buFont typeface="Wingdings" panose="05000000000000000000" pitchFamily="2" charset="2"/>
              <a:buChar char="à"/>
            </a:pPr>
            <a:r>
              <a:rPr lang="en-US" dirty="0">
                <a:sym typeface="Wingdings" panose="05000000000000000000" pitchFamily="2" charset="2"/>
              </a:rPr>
              <a:t>State law mandates? </a:t>
            </a:r>
          </a:p>
        </p:txBody>
      </p:sp>
      <p:cxnSp>
        <p:nvCxnSpPr>
          <p:cNvPr id="10" name="Straight Arrow Connector 9"/>
          <p:cNvCxnSpPr/>
          <p:nvPr/>
        </p:nvCxnSpPr>
        <p:spPr>
          <a:xfrm flipH="1">
            <a:off x="2778318" y="2971800"/>
            <a:ext cx="1813560" cy="1402080"/>
          </a:xfrm>
          <a:prstGeom prst="straightConnector1">
            <a:avLst/>
          </a:prstGeom>
          <a:ln w="38100" cmpd="sng">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572000" y="2971800"/>
            <a:ext cx="1852559" cy="1409700"/>
          </a:xfrm>
          <a:prstGeom prst="straightConnector1">
            <a:avLst/>
          </a:prstGeom>
          <a:ln w="38100" cmpd="sng">
            <a:tailEnd type="arrow"/>
          </a:ln>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7075348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2900" indent="-342900"/>
            <a:r>
              <a:rPr lang="en-US" sz="2800" dirty="0"/>
              <a:t>Technical meaning</a:t>
            </a:r>
          </a:p>
          <a:p>
            <a:pPr marL="342900" indent="-342900"/>
            <a:r>
              <a:rPr lang="en-US" sz="2800" dirty="0"/>
              <a:t>Internalizing the </a:t>
            </a:r>
            <a:r>
              <a:rPr lang="en-US" sz="2800" b="1" i="1" u="sng" dirty="0"/>
              <a:t>spirit</a:t>
            </a:r>
            <a:r>
              <a:rPr lang="en-US" sz="2800" dirty="0"/>
              <a:t> of Title IX – make Title IX your own!</a:t>
            </a:r>
          </a:p>
          <a:p>
            <a:pPr marL="0" indent="0">
              <a:buNone/>
            </a:pPr>
            <a:endParaRPr lang="en-US" sz="800" dirty="0"/>
          </a:p>
          <a:p>
            <a:pPr marL="342900" indent="-342900"/>
            <a:r>
              <a:rPr lang="en-US" sz="2800" dirty="0"/>
              <a:t>Sincerity </a:t>
            </a:r>
            <a:r>
              <a:rPr lang="en-US" sz="2800" dirty="0">
                <a:sym typeface="Wingdings" panose="05000000000000000000" pitchFamily="2" charset="2"/>
              </a:rPr>
              <a:t> No “wallpapering”</a:t>
            </a:r>
          </a:p>
          <a:p>
            <a:pPr marL="0" indent="0">
              <a:buNone/>
            </a:pPr>
            <a:endParaRPr lang="en-US" sz="800" dirty="0">
              <a:sym typeface="Wingdings" panose="05000000000000000000" pitchFamily="2" charset="2"/>
            </a:endParaRPr>
          </a:p>
          <a:p>
            <a:pPr marL="342900" indent="-342900"/>
            <a:r>
              <a:rPr lang="en-US" sz="2800" dirty="0">
                <a:sym typeface="Wingdings" panose="05000000000000000000" pitchFamily="2" charset="2"/>
              </a:rPr>
              <a:t>Process, not an end state</a:t>
            </a:r>
          </a:p>
          <a:p>
            <a:pPr marL="0" indent="0">
              <a:buNone/>
            </a:pPr>
            <a:endParaRPr lang="en-US" sz="800" dirty="0">
              <a:sym typeface="Wingdings" panose="05000000000000000000" pitchFamily="2" charset="2"/>
            </a:endParaRPr>
          </a:p>
          <a:p>
            <a:pPr marL="342900" indent="-342900"/>
            <a:r>
              <a:rPr lang="en-US" sz="2800" dirty="0"/>
              <a:t>Spirit of the law </a:t>
            </a:r>
            <a:r>
              <a:rPr lang="en-US" sz="2800" dirty="0">
                <a:sym typeface="Wingdings" panose="05000000000000000000" pitchFamily="2" charset="2"/>
              </a:rPr>
              <a:t> education can do it better</a:t>
            </a:r>
          </a:p>
          <a:p>
            <a:pPr marL="0" indent="0">
              <a:buNone/>
            </a:pPr>
            <a:endParaRPr lang="en-US" sz="800" dirty="0">
              <a:sym typeface="Wingdings" panose="05000000000000000000" pitchFamily="2" charset="2"/>
            </a:endParaRPr>
          </a:p>
          <a:p>
            <a:pPr marL="342900" indent="-342900"/>
            <a:r>
              <a:rPr lang="en-US" sz="2800" dirty="0">
                <a:sym typeface="Wingdings" panose="05000000000000000000" pitchFamily="2" charset="2"/>
              </a:rPr>
              <a:t>The law can only do so much!</a:t>
            </a:r>
            <a:endParaRPr lang="en-US" sz="2800" dirty="0"/>
          </a:p>
          <a:p>
            <a:endParaRPr lang="en-US" dirty="0"/>
          </a:p>
        </p:txBody>
      </p:sp>
      <p:sp>
        <p:nvSpPr>
          <p:cNvPr id="3" name="Title 2"/>
          <p:cNvSpPr>
            <a:spLocks noGrp="1"/>
          </p:cNvSpPr>
          <p:nvPr>
            <p:ph type="title"/>
          </p:nvPr>
        </p:nvSpPr>
        <p:spPr/>
        <p:txBody>
          <a:bodyPr/>
          <a:lstStyle/>
          <a:p>
            <a:r>
              <a:rPr lang="en-US" dirty="0"/>
              <a:t>“Voluntary Compliance”</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356251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Title IX of the Education Amendments of 1972 (Title IX), 20 U.S.C. §§ 1681 </a:t>
            </a:r>
            <a:r>
              <a:rPr lang="en-US" i="1" dirty="0"/>
              <a:t>et seq.</a:t>
            </a:r>
            <a:endParaRPr lang="en-US" dirty="0"/>
          </a:p>
          <a:p>
            <a:r>
              <a:rPr lang="en-US" dirty="0"/>
              <a:t>Implementing Regulations, 34 C.F.R. Part 106</a:t>
            </a:r>
          </a:p>
          <a:p>
            <a:r>
              <a:rPr lang="en-US" dirty="0"/>
              <a:t>Notice and Comment</a:t>
            </a:r>
          </a:p>
          <a:p>
            <a:r>
              <a:rPr lang="en-US" dirty="0"/>
              <a:t>Negotiated rule-making</a:t>
            </a:r>
          </a:p>
          <a:p>
            <a:r>
              <a:rPr lang="en-US" dirty="0"/>
              <a:t>Guidance</a:t>
            </a:r>
          </a:p>
          <a:p>
            <a:r>
              <a:rPr lang="en-US" dirty="0"/>
              <a:t>Resolution Letters and Agreements</a:t>
            </a:r>
          </a:p>
          <a:p>
            <a:r>
              <a:rPr lang="en-US" dirty="0"/>
              <a:t>Other Sources—Speeches, Website, Participation with the Field</a:t>
            </a:r>
          </a:p>
        </p:txBody>
      </p:sp>
      <p:sp>
        <p:nvSpPr>
          <p:cNvPr id="4" name="Title 3"/>
          <p:cNvSpPr>
            <a:spLocks noGrp="1"/>
          </p:cNvSpPr>
          <p:nvPr>
            <p:ph type="title"/>
          </p:nvPr>
        </p:nvSpPr>
        <p:spPr/>
        <p:txBody>
          <a:bodyPr>
            <a:normAutofit fontScale="90000"/>
          </a:bodyPr>
          <a:lstStyle/>
          <a:p>
            <a:r>
              <a:rPr lang="en-US" dirty="0"/>
              <a:t>Legal Mandates, Etc. Under Title IX —Where Is the Law?</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638864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1829761"/>
          </a:xfrm>
        </p:spPr>
        <p:txBody>
          <a:bodyPr/>
          <a:lstStyle/>
          <a:p>
            <a:pPr algn="ctr"/>
            <a:r>
              <a:rPr lang="en-US" dirty="0"/>
              <a:t>Definitions</a:t>
            </a:r>
          </a:p>
        </p:txBody>
      </p:sp>
      <p:sp>
        <p:nvSpPr>
          <p:cNvPr id="3" name="Footer Placeholder 2"/>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365083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704562" y="241300"/>
            <a:ext cx="7570758" cy="1143000"/>
          </a:xfrm>
        </p:spPr>
        <p:txBody>
          <a:bodyPr>
            <a:normAutofit/>
          </a:bodyPr>
          <a:lstStyle/>
          <a:p>
            <a:r>
              <a:rPr lang="en-US" dirty="0"/>
              <a:t>What is “sex” under Title IX?</a:t>
            </a:r>
          </a:p>
        </p:txBody>
      </p:sp>
      <p:sp>
        <p:nvSpPr>
          <p:cNvPr id="3" name="TextBox 2"/>
          <p:cNvSpPr txBox="1"/>
          <p:nvPr/>
        </p:nvSpPr>
        <p:spPr>
          <a:xfrm>
            <a:off x="260841" y="1304336"/>
            <a:ext cx="8458200" cy="5016758"/>
          </a:xfrm>
          <a:prstGeom prst="rect">
            <a:avLst/>
          </a:prstGeom>
          <a:noFill/>
        </p:spPr>
        <p:txBody>
          <a:bodyPr wrap="square" rtlCol="0">
            <a:spAutoFit/>
          </a:bodyPr>
          <a:lstStyle/>
          <a:p>
            <a:pPr lvl="1"/>
            <a:r>
              <a:rPr lang="en-US" sz="2000" dirty="0"/>
              <a:t>The modern concept of “sex” has evolved and represents a cultural shift. In past generations, “sex” usually meant the gender (male or female) assigned at birth based on biological or anatomical factors. “Sex” for Title IX purposes includes:</a:t>
            </a:r>
          </a:p>
          <a:p>
            <a:pPr lvl="1"/>
            <a:endParaRPr lang="en-US" sz="1100" dirty="0"/>
          </a:p>
          <a:p>
            <a:pPr marL="914400" lvl="1" indent="-457200">
              <a:buFont typeface="Arial" panose="020B0604020202020204" pitchFamily="34" charset="0"/>
              <a:buChar char="•"/>
            </a:pPr>
            <a:r>
              <a:rPr lang="en-US" sz="2000" dirty="0"/>
              <a:t>Biological or anatomical factors</a:t>
            </a:r>
          </a:p>
          <a:p>
            <a:pPr marL="914400" lvl="1" indent="-457200">
              <a:buFont typeface="Arial" panose="020B0604020202020204" pitchFamily="34" charset="0"/>
              <a:buChar char="•"/>
            </a:pPr>
            <a:r>
              <a:rPr lang="en-US" sz="2000" dirty="0"/>
              <a:t>Actual or perceived gender identity</a:t>
            </a:r>
          </a:p>
          <a:p>
            <a:pPr marL="914400" lvl="1" indent="-457200">
              <a:buFont typeface="Arial" panose="020B0604020202020204" pitchFamily="34" charset="0"/>
              <a:buChar char="•"/>
            </a:pPr>
            <a:r>
              <a:rPr lang="en-US" sz="2000" dirty="0"/>
              <a:t>Actual or perceived sexual orientation</a:t>
            </a:r>
          </a:p>
          <a:p>
            <a:pPr lvl="1"/>
            <a:endParaRPr lang="en-US" sz="900" dirty="0"/>
          </a:p>
          <a:p>
            <a:pPr lvl="1"/>
            <a:r>
              <a:rPr lang="en-US" sz="2000" dirty="0"/>
              <a:t>Sometimes individuals do not conform to stereotypical notions of masculinity or femininity. </a:t>
            </a:r>
          </a:p>
          <a:p>
            <a:pPr lvl="1"/>
            <a:endParaRPr lang="en-US" sz="2000" dirty="0"/>
          </a:p>
          <a:p>
            <a:pPr lvl="1"/>
            <a:endParaRPr lang="en-US" sz="2000" dirty="0"/>
          </a:p>
          <a:p>
            <a:pPr lvl="1"/>
            <a:r>
              <a:rPr lang="en-US" sz="2000" b="1" dirty="0"/>
              <a:t>Helpful Resource</a:t>
            </a:r>
            <a:r>
              <a:rPr lang="en-US" sz="2000" dirty="0"/>
              <a:t>		UC Davis, </a:t>
            </a:r>
            <a:r>
              <a:rPr lang="en-US" sz="2000" i="1" dirty="0"/>
              <a:t>LGBTQIA Resource Center 					Glossary, </a:t>
            </a:r>
            <a:r>
              <a:rPr lang="en-US" sz="2000" i="1" dirty="0">
                <a:solidFill>
                  <a:srgbClr val="FF9966"/>
                </a:solidFill>
                <a:hlinkClick r:id="rId2"/>
              </a:rPr>
              <a:t>http://lgbtqia.ucdavis.edu/</a:t>
            </a:r>
            <a:endParaRPr lang="en-US" sz="2000" i="1" dirty="0">
              <a:solidFill>
                <a:srgbClr val="FF9966"/>
              </a:solidFill>
            </a:endParaRPr>
          </a:p>
          <a:p>
            <a:pPr lvl="1"/>
            <a:r>
              <a:rPr lang="en-US" sz="2000" i="1" dirty="0">
                <a:solidFill>
                  <a:srgbClr val="FF9966"/>
                </a:solidFill>
              </a:rPr>
              <a:t>				</a:t>
            </a:r>
            <a:r>
              <a:rPr lang="en-US" sz="2000" i="1" u="sng" dirty="0">
                <a:solidFill>
                  <a:srgbClr val="FF9966"/>
                </a:solidFill>
              </a:rPr>
              <a:t>educated/glossary.html</a:t>
            </a:r>
          </a:p>
          <a:p>
            <a:pPr lvl="1"/>
            <a:endParaRPr lang="en-US" sz="2000" dirty="0"/>
          </a:p>
        </p:txBody>
      </p:sp>
      <p:sp>
        <p:nvSpPr>
          <p:cNvPr id="6" name="TextBox 5"/>
          <p:cNvSpPr txBox="1"/>
          <p:nvPr/>
        </p:nvSpPr>
        <p:spPr>
          <a:xfrm>
            <a:off x="5181600" y="4267200"/>
            <a:ext cx="3232641" cy="553998"/>
          </a:xfrm>
          <a:prstGeom prst="rect">
            <a:avLst/>
          </a:prstGeom>
          <a:noFill/>
        </p:spPr>
        <p:txBody>
          <a:bodyPr wrap="square" rtlCol="0">
            <a:spAutoFit/>
          </a:bodyPr>
          <a:lstStyle/>
          <a:p>
            <a:r>
              <a:rPr lang="en-US" sz="1000" dirty="0"/>
              <a:t>US Dept. of Ed. Office for Civil Rights, Questions and Answers on Title IX and Sexual Violence (April 29, 2014) pgs. 5 - 6. </a:t>
            </a:r>
          </a:p>
        </p:txBody>
      </p:sp>
      <p:sp>
        <p:nvSpPr>
          <p:cNvPr id="2" name="Right Arrow 1"/>
          <p:cNvSpPr/>
          <p:nvPr/>
        </p:nvSpPr>
        <p:spPr>
          <a:xfrm>
            <a:off x="3124200" y="4985045"/>
            <a:ext cx="749808" cy="3332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106313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0" indent="-457200">
              <a:lnSpc>
                <a:spcPct val="110000"/>
              </a:lnSpc>
            </a:pPr>
            <a:r>
              <a:rPr lang="en-US" sz="2800" dirty="0"/>
              <a:t>A broad term that includes many situations.</a:t>
            </a:r>
          </a:p>
          <a:p>
            <a:pPr marL="457200" indent="-457200">
              <a:lnSpc>
                <a:spcPct val="110000"/>
              </a:lnSpc>
            </a:pPr>
            <a:r>
              <a:rPr lang="en-US" sz="2800" dirty="0"/>
              <a:t>Includes inequality in sports programs or in employment, for example.</a:t>
            </a:r>
          </a:p>
          <a:p>
            <a:pPr marL="457200" indent="-457200">
              <a:lnSpc>
                <a:spcPct val="110000"/>
              </a:lnSpc>
            </a:pPr>
            <a:r>
              <a:rPr lang="en-US" sz="2800" dirty="0"/>
              <a:t>Includes acts of sexual harassment.</a:t>
            </a:r>
          </a:p>
          <a:p>
            <a:endParaRPr lang="en-US" dirty="0"/>
          </a:p>
        </p:txBody>
      </p:sp>
      <p:sp>
        <p:nvSpPr>
          <p:cNvPr id="4" name="Title 3"/>
          <p:cNvSpPr>
            <a:spLocks noGrp="1"/>
          </p:cNvSpPr>
          <p:nvPr>
            <p:ph type="title"/>
          </p:nvPr>
        </p:nvSpPr>
        <p:spPr/>
        <p:txBody>
          <a:bodyPr/>
          <a:lstStyle/>
          <a:p>
            <a:r>
              <a:rPr lang="en-US" dirty="0"/>
              <a:t>“Sex Discrimination”</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552819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Professor of Law, Charles A. Dana Chair, Director of the Center for Excellence in Higher Education Law and Policy, Stetson University College of Law</a:t>
            </a:r>
          </a:p>
          <a:p>
            <a:r>
              <a:rPr lang="en-US" dirty="0"/>
              <a:t>Authored </a:t>
            </a:r>
            <a:r>
              <a:rPr lang="en-US" i="1" dirty="0"/>
              <a:t>The Rights of Responsibilities of the Modern University</a:t>
            </a:r>
            <a:r>
              <a:rPr lang="en-US" dirty="0"/>
              <a:t>, </a:t>
            </a:r>
            <a:r>
              <a:rPr lang="en-US" i="1" dirty="0"/>
              <a:t>Beyond Discipline</a:t>
            </a:r>
            <a:r>
              <a:rPr lang="en-US" dirty="0"/>
              <a:t>, </a:t>
            </a:r>
            <a:r>
              <a:rPr lang="en-US" i="1" dirty="0"/>
              <a:t>The Foundations of Higher Education Law and Policy</a:t>
            </a:r>
            <a:r>
              <a:rPr lang="en-US" dirty="0"/>
              <a:t> and a legal casebook, </a:t>
            </a:r>
            <a:r>
              <a:rPr lang="en-US" i="1" dirty="0"/>
              <a:t>Higher Education and the Law </a:t>
            </a:r>
            <a:r>
              <a:rPr lang="en-US" dirty="0"/>
              <a:t>[with Prof. Judith </a:t>
            </a:r>
            <a:r>
              <a:rPr lang="en-US" dirty="0" err="1"/>
              <a:t>Areen</a:t>
            </a:r>
            <a:r>
              <a:rPr lang="en-US" dirty="0"/>
              <a:t>]</a:t>
            </a:r>
          </a:p>
          <a:p>
            <a:r>
              <a:rPr lang="en-US" dirty="0"/>
              <a:t>Produced training videos and live workshops on Title IX compliance issues</a:t>
            </a:r>
          </a:p>
          <a:p>
            <a:r>
              <a:rPr lang="en-US" dirty="0"/>
              <a:t>Frequently quoted in news articles relating to Title IX (</a:t>
            </a:r>
            <a:r>
              <a:rPr lang="en-US" i="1" dirty="0"/>
              <a:t>The Chron. of Higher Ed., Inside Higher Ed, USA Today, USA Today, </a:t>
            </a:r>
            <a:r>
              <a:rPr lang="en-US" i="1" dirty="0" err="1"/>
              <a:t>Buzzfeed</a:t>
            </a:r>
            <a:r>
              <a:rPr lang="en-US" i="1" dirty="0"/>
              <a:t>, Huffington Post, </a:t>
            </a:r>
            <a:r>
              <a:rPr lang="en-US" dirty="0"/>
              <a:t>etc.)</a:t>
            </a:r>
          </a:p>
          <a:p>
            <a:r>
              <a:rPr lang="en-US" dirty="0"/>
              <a:t>Served as Interim Director of Title IX Compliance for 128 days</a:t>
            </a:r>
          </a:p>
        </p:txBody>
      </p:sp>
      <p:sp>
        <p:nvSpPr>
          <p:cNvPr id="4" name="Title 3"/>
          <p:cNvSpPr>
            <a:spLocks noGrp="1"/>
          </p:cNvSpPr>
          <p:nvPr>
            <p:ph type="title"/>
          </p:nvPr>
        </p:nvSpPr>
        <p:spPr/>
        <p:txBody>
          <a:bodyPr>
            <a:normAutofit fontScale="90000"/>
          </a:bodyPr>
          <a:lstStyle/>
          <a:p>
            <a:r>
              <a:rPr lang="en-US" dirty="0"/>
              <a:t>About the Presenter…Peter Lake</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8072911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sz="2800" dirty="0"/>
              <a:t>The US Departments of Education and Justice define </a:t>
            </a:r>
            <a:r>
              <a:rPr lang="en-US" sz="2800" b="1" dirty="0"/>
              <a:t>sexual harassment </a:t>
            </a:r>
            <a:r>
              <a:rPr lang="en-US" sz="2800" dirty="0"/>
              <a:t>as…</a:t>
            </a:r>
          </a:p>
          <a:p>
            <a:pPr marL="109728" indent="0">
              <a:buNone/>
            </a:pPr>
            <a:r>
              <a:rPr lang="en-US" sz="2800" dirty="0"/>
              <a:t>“unwelcome conduct of a sexual nature</a:t>
            </a:r>
            <a:r>
              <a:rPr lang="en-US" sz="2800" baseline="30000" dirty="0"/>
              <a:t> </a:t>
            </a:r>
            <a:r>
              <a:rPr lang="en-US" sz="2800" dirty="0"/>
              <a:t>and can include unwelcome sexual advances, requests for sexual favors, and other verbal, nonverbal, or physical conduct of a sexual nature, such as sexual assault or acts of sexual violence.”*</a:t>
            </a:r>
          </a:p>
          <a:p>
            <a:endParaRPr lang="en-US" dirty="0"/>
          </a:p>
        </p:txBody>
      </p:sp>
      <p:sp>
        <p:nvSpPr>
          <p:cNvPr id="4" name="Title 3"/>
          <p:cNvSpPr>
            <a:spLocks noGrp="1"/>
          </p:cNvSpPr>
          <p:nvPr>
            <p:ph type="title"/>
          </p:nvPr>
        </p:nvSpPr>
        <p:spPr/>
        <p:txBody>
          <a:bodyPr/>
          <a:lstStyle/>
          <a:p>
            <a:r>
              <a:rPr lang="en-US" dirty="0"/>
              <a:t>“Sexual Harassment”</a:t>
            </a:r>
          </a:p>
        </p:txBody>
      </p:sp>
      <p:sp>
        <p:nvSpPr>
          <p:cNvPr id="5" name="TextBox 4"/>
          <p:cNvSpPr txBox="1"/>
          <p:nvPr/>
        </p:nvSpPr>
        <p:spPr>
          <a:xfrm>
            <a:off x="2133600" y="5638800"/>
            <a:ext cx="7010400" cy="523220"/>
          </a:xfrm>
          <a:prstGeom prst="rect">
            <a:avLst/>
          </a:prstGeom>
          <a:noFill/>
        </p:spPr>
        <p:txBody>
          <a:bodyPr wrap="square" rtlCol="0">
            <a:spAutoFit/>
          </a:bodyPr>
          <a:lstStyle/>
          <a:p>
            <a:r>
              <a:rPr lang="en-US" sz="1400" dirty="0"/>
              <a:t>*US Dept. of Ed. Office for Civil Rights and US Dept. of Justice, Civil Rights Division, </a:t>
            </a:r>
            <a:r>
              <a:rPr lang="en-US" sz="1400" i="1" dirty="0"/>
              <a:t>University of Montana Letter of Findings</a:t>
            </a:r>
            <a:r>
              <a:rPr lang="en-US" sz="1400" dirty="0"/>
              <a:t>, May 9, 2013, pg. 4.</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3354648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457200"/>
            <a:ext cx="8839200" cy="5791200"/>
          </a:xfrm>
        </p:spPr>
        <p:txBody>
          <a:bodyPr>
            <a:normAutofit fontScale="85000" lnSpcReduction="10000"/>
          </a:bodyPr>
          <a:lstStyle/>
          <a:p>
            <a:r>
              <a:rPr lang="en-US" sz="3100" dirty="0"/>
              <a:t>A college must provide avenues for students to raise concerns about unwelcome conduct of a sexual nature.</a:t>
            </a:r>
          </a:p>
          <a:p>
            <a:r>
              <a:rPr lang="en-US" sz="3100" dirty="0"/>
              <a:t>If a college knows or should know about a sexual harassment issue, the college must address the issue.  When the harassment creates a </a:t>
            </a:r>
            <a:r>
              <a:rPr lang="en-US" sz="3100" b="1" dirty="0"/>
              <a:t>hostile environment</a:t>
            </a:r>
            <a:r>
              <a:rPr lang="en-US" sz="3100" dirty="0"/>
              <a:t>, there can be serious consequences under Title IX for a college that fails to properly respond.</a:t>
            </a:r>
          </a:p>
          <a:p>
            <a:r>
              <a:rPr lang="en-US" sz="3100" dirty="0"/>
              <a:t>Actual or constructive knowledge </a:t>
            </a:r>
            <a:r>
              <a:rPr lang="en-US" sz="3100" dirty="0">
                <a:sym typeface="Wingdings" panose="05000000000000000000" pitchFamily="2" charset="2"/>
              </a:rPr>
              <a:t></a:t>
            </a:r>
            <a:r>
              <a:rPr lang="en-US" sz="3100" dirty="0"/>
              <a:t>  Reasonableness </a:t>
            </a:r>
          </a:p>
          <a:p>
            <a:pPr marL="109728" indent="0">
              <a:buNone/>
            </a:pPr>
            <a:r>
              <a:rPr lang="en-US" sz="3100" dirty="0"/>
              <a:t>	“OCR deems a school to have notice of student-on-student sexual violence if a responsible employee knew, or in the exercise of reasonable care should have known, about the sexual violence.”*</a:t>
            </a:r>
          </a:p>
          <a:p>
            <a:endParaRPr lang="en-US" dirty="0"/>
          </a:p>
        </p:txBody>
      </p:sp>
      <p:sp>
        <p:nvSpPr>
          <p:cNvPr id="5" name="TextBox 4"/>
          <p:cNvSpPr txBox="1"/>
          <p:nvPr/>
        </p:nvSpPr>
        <p:spPr>
          <a:xfrm>
            <a:off x="4267200" y="6027003"/>
            <a:ext cx="4876800" cy="830997"/>
          </a:xfrm>
          <a:prstGeom prst="rect">
            <a:avLst/>
          </a:prstGeom>
          <a:noFill/>
        </p:spPr>
        <p:txBody>
          <a:bodyPr wrap="square" rtlCol="0">
            <a:spAutoFit/>
          </a:bodyPr>
          <a:lstStyle/>
          <a:p>
            <a:r>
              <a:rPr lang="en-US" sz="1600" dirty="0"/>
              <a:t>*US Dept. of Education, Office for Civil Rights, </a:t>
            </a:r>
            <a:r>
              <a:rPr lang="en-US" sz="1600" i="1" dirty="0"/>
              <a:t>Frequently Asked Questions on Title IX and Sexual Violence</a:t>
            </a:r>
            <a:r>
              <a:rPr lang="en-US" sz="1600" dirty="0"/>
              <a:t> (April 2014) pg. 2.</a:t>
            </a:r>
          </a:p>
        </p:txBody>
      </p:sp>
      <p:sp>
        <p:nvSpPr>
          <p:cNvPr id="4" name="Footer Placeholder 3"/>
          <p:cNvSpPr>
            <a:spLocks noGrp="1"/>
          </p:cNvSpPr>
          <p:nvPr>
            <p:ph type="ftr" sz="quarter" idx="11"/>
          </p:nvPr>
        </p:nvSpPr>
        <p:spPr>
          <a:xfrm>
            <a:off x="-609600" y="6259938"/>
            <a:ext cx="2350681" cy="365125"/>
          </a:xfrm>
        </p:spPr>
        <p:txBody>
          <a:bodyPr/>
          <a:lstStyle/>
          <a:p>
            <a:r>
              <a:rPr lang="en-US" dirty="0"/>
              <a:t>© Peter Lake, 2016</a:t>
            </a:r>
          </a:p>
        </p:txBody>
      </p:sp>
    </p:spTree>
    <p:extLst>
      <p:ext uri="{BB962C8B-B14F-4D97-AF65-F5344CB8AC3E}">
        <p14:creationId xmlns:p14="http://schemas.microsoft.com/office/powerpoint/2010/main" val="3834758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sz="2800" dirty="0"/>
              <a:t>The US Departments of Education and Justice define </a:t>
            </a:r>
            <a:r>
              <a:rPr lang="en-US" sz="2800" b="1" dirty="0"/>
              <a:t>hostile environment </a:t>
            </a:r>
            <a:r>
              <a:rPr lang="en-US" sz="2800" dirty="0"/>
              <a:t>as an occurrence where…</a:t>
            </a:r>
          </a:p>
          <a:p>
            <a:pPr marL="109728" indent="0">
              <a:buNone/>
            </a:pPr>
            <a:r>
              <a:rPr lang="en-US" sz="2800" dirty="0"/>
              <a:t>“a student is sexually harassed and the harassing conduct is sufficiently serious to deny or limit the student’s ability to participate in or benefit from the program.”* </a:t>
            </a:r>
          </a:p>
          <a:p>
            <a:endParaRPr lang="en-US" dirty="0"/>
          </a:p>
        </p:txBody>
      </p:sp>
      <p:sp>
        <p:nvSpPr>
          <p:cNvPr id="4" name="Title 3"/>
          <p:cNvSpPr>
            <a:spLocks noGrp="1"/>
          </p:cNvSpPr>
          <p:nvPr>
            <p:ph type="title"/>
          </p:nvPr>
        </p:nvSpPr>
        <p:spPr/>
        <p:txBody>
          <a:bodyPr/>
          <a:lstStyle/>
          <a:p>
            <a:r>
              <a:rPr lang="en-US" dirty="0"/>
              <a:t>“Hostile Environment”</a:t>
            </a:r>
          </a:p>
        </p:txBody>
      </p:sp>
      <p:sp>
        <p:nvSpPr>
          <p:cNvPr id="5" name="TextBox 4"/>
          <p:cNvSpPr txBox="1"/>
          <p:nvPr/>
        </p:nvSpPr>
        <p:spPr>
          <a:xfrm>
            <a:off x="1676400" y="5181600"/>
            <a:ext cx="7010400" cy="523220"/>
          </a:xfrm>
          <a:prstGeom prst="rect">
            <a:avLst/>
          </a:prstGeom>
          <a:noFill/>
        </p:spPr>
        <p:txBody>
          <a:bodyPr wrap="square" rtlCol="0">
            <a:spAutoFit/>
          </a:bodyPr>
          <a:lstStyle/>
          <a:p>
            <a:r>
              <a:rPr lang="en-US" sz="1400" dirty="0"/>
              <a:t>*US Dept. of Ed. Office for Civil Rights and US Dept. of Justice, Civil Rights Division, </a:t>
            </a:r>
            <a:r>
              <a:rPr lang="en-US" sz="1400" i="1" dirty="0"/>
              <a:t>University of Montana Letter of Findings</a:t>
            </a:r>
            <a:r>
              <a:rPr lang="en-US" sz="1400" dirty="0"/>
              <a:t>, May 9, 2013, pgs. 4-5.</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1369276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112097"/>
          </a:xfrm>
        </p:spPr>
        <p:txBody>
          <a:bodyPr>
            <a:normAutofit/>
          </a:bodyPr>
          <a:lstStyle/>
          <a:p>
            <a:pPr marL="0" indent="0">
              <a:lnSpc>
                <a:spcPct val="90000"/>
              </a:lnSpc>
              <a:buClr>
                <a:schemeClr val="tx1"/>
              </a:buClr>
              <a:buSzPct val="100000"/>
              <a:buNone/>
            </a:pPr>
            <a:r>
              <a:rPr lang="en-US" sz="2300" dirty="0"/>
              <a:t>“In determining whether this denial or limitation has occurred, the United States examines all the relevant circumstances from an </a:t>
            </a:r>
            <a:r>
              <a:rPr lang="en-US" sz="2300" u="sng" dirty="0"/>
              <a:t>objective and subjective </a:t>
            </a:r>
            <a:r>
              <a:rPr lang="en-US" sz="2300" dirty="0"/>
              <a:t>perspective, including:</a:t>
            </a:r>
          </a:p>
          <a:p>
            <a:pPr marL="0" indent="0">
              <a:lnSpc>
                <a:spcPct val="90000"/>
              </a:lnSpc>
              <a:buClr>
                <a:schemeClr val="tx1"/>
              </a:buClr>
              <a:buSzPct val="100000"/>
              <a:buNone/>
            </a:pPr>
            <a:endParaRPr lang="en-US" sz="800" dirty="0"/>
          </a:p>
          <a:p>
            <a:pPr marL="457200" indent="-457200">
              <a:lnSpc>
                <a:spcPct val="90000"/>
              </a:lnSpc>
              <a:buClr>
                <a:schemeClr val="tx1"/>
              </a:buClr>
              <a:buSzPct val="100000"/>
              <a:buFont typeface="+mj-lt"/>
              <a:buAutoNum type="arabicPeriod"/>
            </a:pPr>
            <a:r>
              <a:rPr lang="en-US" sz="2300" dirty="0"/>
              <a:t>the type of harassment (e.g., whether it was verbal or physical); </a:t>
            </a:r>
          </a:p>
          <a:p>
            <a:pPr marL="457200" indent="-457200">
              <a:lnSpc>
                <a:spcPct val="90000"/>
              </a:lnSpc>
              <a:buClr>
                <a:schemeClr val="tx1"/>
              </a:buClr>
              <a:buSzPct val="100000"/>
              <a:buFont typeface="+mj-lt"/>
              <a:buAutoNum type="arabicPeriod"/>
            </a:pPr>
            <a:r>
              <a:rPr lang="en-US" sz="2300" dirty="0"/>
              <a:t>the frequency and severity of the conduct; </a:t>
            </a:r>
          </a:p>
          <a:p>
            <a:pPr marL="457200" indent="-457200">
              <a:lnSpc>
                <a:spcPct val="90000"/>
              </a:lnSpc>
              <a:buClr>
                <a:schemeClr val="tx1"/>
              </a:buClr>
              <a:buSzPct val="100000"/>
              <a:buFont typeface="+mj-lt"/>
              <a:buAutoNum type="arabicPeriod"/>
            </a:pPr>
            <a:r>
              <a:rPr lang="en-US" sz="2300" dirty="0"/>
              <a:t>the age, sex, and relationship of the individuals involved (e.g., teacher-student or student-student); </a:t>
            </a:r>
          </a:p>
          <a:p>
            <a:pPr marL="457200" indent="-457200">
              <a:lnSpc>
                <a:spcPct val="90000"/>
              </a:lnSpc>
              <a:buClr>
                <a:schemeClr val="tx1"/>
              </a:buClr>
              <a:buSzPct val="100000"/>
              <a:buFont typeface="+mj-lt"/>
              <a:buAutoNum type="arabicPeriod"/>
            </a:pPr>
            <a:r>
              <a:rPr lang="en-US" sz="2300" dirty="0"/>
              <a:t>the setting and context in which the harassment occurred; </a:t>
            </a:r>
          </a:p>
          <a:p>
            <a:pPr marL="457200" indent="-457200">
              <a:lnSpc>
                <a:spcPct val="90000"/>
              </a:lnSpc>
              <a:buClr>
                <a:schemeClr val="tx1"/>
              </a:buClr>
              <a:buSzPct val="100000"/>
              <a:buFont typeface="+mj-lt"/>
              <a:buAutoNum type="arabicPeriod"/>
            </a:pPr>
            <a:r>
              <a:rPr lang="en-US" sz="2300" dirty="0"/>
              <a:t>whether other incidents have occurred at the college or university; </a:t>
            </a:r>
          </a:p>
          <a:p>
            <a:pPr marL="457200" indent="-457200">
              <a:lnSpc>
                <a:spcPct val="90000"/>
              </a:lnSpc>
              <a:buClr>
                <a:schemeClr val="tx1"/>
              </a:buClr>
              <a:buSzPct val="100000"/>
              <a:buFont typeface="+mj-lt"/>
              <a:buAutoNum type="arabicPeriod"/>
            </a:pPr>
            <a:r>
              <a:rPr lang="en-US" sz="2300" dirty="0"/>
              <a:t>and other relevant factors.” </a:t>
            </a:r>
          </a:p>
          <a:p>
            <a:pPr marL="514350" indent="-514350">
              <a:lnSpc>
                <a:spcPct val="90000"/>
              </a:lnSpc>
              <a:buFont typeface="+mj-lt"/>
              <a:buAutoNum type="arabicPeriod"/>
            </a:pPr>
            <a:endParaRPr lang="en-US" sz="2400" dirty="0"/>
          </a:p>
        </p:txBody>
      </p:sp>
      <p:sp>
        <p:nvSpPr>
          <p:cNvPr id="4" name="Title 3"/>
          <p:cNvSpPr>
            <a:spLocks noGrp="1"/>
          </p:cNvSpPr>
          <p:nvPr>
            <p:ph type="title"/>
          </p:nvPr>
        </p:nvSpPr>
        <p:spPr>
          <a:xfrm>
            <a:off x="228600" y="228600"/>
            <a:ext cx="9144000" cy="1143000"/>
          </a:xfrm>
        </p:spPr>
        <p:txBody>
          <a:bodyPr>
            <a:normAutofit fontScale="90000"/>
          </a:bodyPr>
          <a:lstStyle/>
          <a:p>
            <a:r>
              <a:rPr lang="en-US" dirty="0"/>
              <a:t>“Hostile Environment Balancing Test”*</a:t>
            </a:r>
          </a:p>
        </p:txBody>
      </p:sp>
      <p:sp>
        <p:nvSpPr>
          <p:cNvPr id="5" name="TextBox 4"/>
          <p:cNvSpPr txBox="1"/>
          <p:nvPr/>
        </p:nvSpPr>
        <p:spPr>
          <a:xfrm>
            <a:off x="5257800" y="5715000"/>
            <a:ext cx="3886200" cy="830997"/>
          </a:xfrm>
          <a:prstGeom prst="rect">
            <a:avLst/>
          </a:prstGeom>
          <a:noFill/>
        </p:spPr>
        <p:txBody>
          <a:bodyPr wrap="square" rtlCol="0">
            <a:spAutoFit/>
          </a:bodyPr>
          <a:lstStyle/>
          <a:p>
            <a:r>
              <a:rPr lang="en-US" sz="1200" dirty="0"/>
              <a:t>*US Dept. of Ed. Office for Civil Rights and US Dept. of Justice, Civil Rights Division, </a:t>
            </a:r>
            <a:r>
              <a:rPr lang="en-US" sz="1200" i="1" dirty="0"/>
              <a:t>University of Montana Letter of Findings</a:t>
            </a:r>
            <a:r>
              <a:rPr lang="en-US" sz="1200" dirty="0"/>
              <a:t>, May 9, 2013, pg. 5 (numeration and emphasis added).</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5351924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normAutofit fontScale="92500" lnSpcReduction="10000"/>
          </a:bodyPr>
          <a:lstStyle/>
          <a:p>
            <a:r>
              <a:rPr lang="en-US" sz="2800" dirty="0"/>
              <a:t>“The more severe the conduct, the less need there is to show a repetitive series of incidents to prove a </a:t>
            </a:r>
            <a:r>
              <a:rPr lang="en-US" sz="2800" u="sng" dirty="0"/>
              <a:t>hostile environment</a:t>
            </a:r>
            <a:r>
              <a:rPr lang="en-US" sz="2800" dirty="0"/>
              <a:t>, particularly if the harassment is physical.”* </a:t>
            </a:r>
          </a:p>
          <a:p>
            <a:r>
              <a:rPr lang="en-US" sz="2800" dirty="0"/>
              <a:t>“</a:t>
            </a:r>
            <a:r>
              <a:rPr lang="en-US" sz="2800" b="1" dirty="0"/>
              <a:t>Severe </a:t>
            </a:r>
            <a:r>
              <a:rPr lang="en-US" sz="2800" b="1" i="1" dirty="0"/>
              <a:t>or </a:t>
            </a:r>
            <a:r>
              <a:rPr lang="en-US" sz="2800" b="1" dirty="0"/>
              <a:t>pervasive</a:t>
            </a:r>
            <a:r>
              <a:rPr lang="en-US" sz="2800" dirty="0"/>
              <a:t>”* sexual harassment</a:t>
            </a:r>
            <a:r>
              <a:rPr lang="en-US" sz="2800" b="1" dirty="0"/>
              <a:t>: </a:t>
            </a:r>
          </a:p>
          <a:p>
            <a:pPr marL="713232" lvl="1" indent="-457200">
              <a:buFont typeface="Arial" panose="020B0604020202020204" pitchFamily="34" charset="0"/>
              <a:buChar char="•"/>
            </a:pPr>
            <a:r>
              <a:rPr lang="en-US" sz="2400" dirty="0"/>
              <a:t>Persistent unwelcome remarks about someone’s body parts or looks (in person or on the internet)</a:t>
            </a:r>
          </a:p>
          <a:p>
            <a:pPr marL="713232" lvl="1" indent="-457200">
              <a:buFont typeface="Arial" panose="020B0604020202020204" pitchFamily="34" charset="0"/>
              <a:buChar char="•"/>
            </a:pPr>
            <a:r>
              <a:rPr lang="en-US" sz="2400" dirty="0"/>
              <a:t>Displaying pornography on a laptop in class so that others stop coming to class or cannot concentrate</a:t>
            </a:r>
          </a:p>
          <a:p>
            <a:pPr marL="457200" indent="-457200"/>
            <a:r>
              <a:rPr lang="en-US" sz="2800" dirty="0"/>
              <a:t>Stalking</a:t>
            </a:r>
          </a:p>
          <a:p>
            <a:pPr marL="457200" indent="-457200"/>
            <a:r>
              <a:rPr lang="en-US" sz="2800" dirty="0"/>
              <a:t>Quid pro quo – “If you have sex with me, then…”</a:t>
            </a:r>
          </a:p>
          <a:p>
            <a:r>
              <a:rPr lang="en-US" sz="2800" dirty="0"/>
              <a:t>“</a:t>
            </a:r>
            <a:r>
              <a:rPr lang="en-US" sz="2800" b="1" dirty="0"/>
              <a:t>A single act of rape </a:t>
            </a:r>
            <a:r>
              <a:rPr lang="en-US" sz="2800" dirty="0"/>
              <a:t>[a form of sexual violence]”*</a:t>
            </a:r>
          </a:p>
          <a:p>
            <a:pPr marL="713232" lvl="1" indent="-457200">
              <a:buFont typeface="Arial" panose="020B0604020202020204" pitchFamily="34" charset="0"/>
              <a:buChar char="•"/>
            </a:pPr>
            <a:endParaRPr lang="en-US" sz="2000" dirty="0"/>
          </a:p>
          <a:p>
            <a:pPr marL="713232" lvl="1" indent="-457200">
              <a:buFont typeface="Arial" panose="020B0604020202020204" pitchFamily="34" charset="0"/>
              <a:buChar char="•"/>
            </a:pPr>
            <a:endParaRPr lang="en-US" sz="2000" dirty="0"/>
          </a:p>
          <a:p>
            <a:endParaRPr lang="en-US" sz="2400" dirty="0"/>
          </a:p>
          <a:p>
            <a:endParaRPr lang="en-US" dirty="0"/>
          </a:p>
        </p:txBody>
      </p:sp>
      <p:sp>
        <p:nvSpPr>
          <p:cNvPr id="5" name="TextBox 4"/>
          <p:cNvSpPr txBox="1"/>
          <p:nvPr/>
        </p:nvSpPr>
        <p:spPr>
          <a:xfrm>
            <a:off x="3733800" y="5775960"/>
            <a:ext cx="5029200" cy="738664"/>
          </a:xfrm>
          <a:prstGeom prst="rect">
            <a:avLst/>
          </a:prstGeom>
          <a:noFill/>
        </p:spPr>
        <p:txBody>
          <a:bodyPr wrap="square" rtlCol="0">
            <a:spAutoFit/>
          </a:bodyPr>
          <a:lstStyle/>
          <a:p>
            <a:r>
              <a:rPr lang="en-US" sz="1400" dirty="0"/>
              <a:t>*US Dept. of Ed. Office for Civil Rights and US Dept. of Justice, Civil Rights Division, </a:t>
            </a:r>
            <a:r>
              <a:rPr lang="en-US" sz="1400" i="1" dirty="0"/>
              <a:t>University of Montana Letter of Findings</a:t>
            </a:r>
            <a:r>
              <a:rPr lang="en-US" sz="1400" dirty="0"/>
              <a:t>, May 9, 2013, pgs. 4-5.</a:t>
            </a:r>
          </a:p>
        </p:txBody>
      </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602659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sz="2800" dirty="0"/>
              <a:t>The US Department of Education defines </a:t>
            </a:r>
            <a:r>
              <a:rPr lang="en-US" sz="2800" b="1" dirty="0"/>
              <a:t>sexual violence</a:t>
            </a:r>
            <a:r>
              <a:rPr lang="en-US" sz="2800" dirty="0"/>
              <a:t> as…</a:t>
            </a:r>
          </a:p>
          <a:p>
            <a:pPr marL="109728" indent="0">
              <a:buNone/>
            </a:pPr>
            <a:r>
              <a:rPr lang="en-US" sz="2800" dirty="0"/>
              <a:t>“physical sexual acts perpetrated against a person’s will or where a person is incapable of giving consent (</a:t>
            </a:r>
            <a:r>
              <a:rPr lang="en-US" sz="2800" i="1" dirty="0"/>
              <a:t>e.g.</a:t>
            </a:r>
            <a:r>
              <a:rPr lang="en-US" sz="2800" dirty="0"/>
              <a:t>, due to the student’s age or use of drugs or alcohol, or because an intellectual or other disability prevents the student from having the capacity to give consent).”  </a:t>
            </a:r>
          </a:p>
          <a:p>
            <a:endParaRPr lang="en-US" dirty="0"/>
          </a:p>
        </p:txBody>
      </p:sp>
      <p:sp>
        <p:nvSpPr>
          <p:cNvPr id="4" name="Title 3"/>
          <p:cNvSpPr>
            <a:spLocks noGrp="1"/>
          </p:cNvSpPr>
          <p:nvPr>
            <p:ph type="title"/>
          </p:nvPr>
        </p:nvSpPr>
        <p:spPr/>
        <p:txBody>
          <a:bodyPr/>
          <a:lstStyle/>
          <a:p>
            <a:r>
              <a:rPr lang="en-US" dirty="0"/>
              <a:t>“Sexual Violence”</a:t>
            </a:r>
          </a:p>
        </p:txBody>
      </p:sp>
      <p:sp>
        <p:nvSpPr>
          <p:cNvPr id="5" name="TextBox 4"/>
          <p:cNvSpPr txBox="1"/>
          <p:nvPr/>
        </p:nvSpPr>
        <p:spPr>
          <a:xfrm>
            <a:off x="2209800" y="5791200"/>
            <a:ext cx="6705600" cy="584775"/>
          </a:xfrm>
          <a:prstGeom prst="rect">
            <a:avLst/>
          </a:prstGeom>
          <a:noFill/>
        </p:spPr>
        <p:txBody>
          <a:bodyPr wrap="square" rtlCol="0">
            <a:spAutoFit/>
          </a:bodyPr>
          <a:lstStyle/>
          <a:p>
            <a:r>
              <a:rPr lang="en-US" sz="1600" dirty="0"/>
              <a:t>*US Dept. of Ed. Office for Civil Rights, </a:t>
            </a:r>
            <a:r>
              <a:rPr lang="en-US" sz="1600" i="1" dirty="0"/>
              <a:t>Questions and Answers on Title IX and Sexual Violence </a:t>
            </a:r>
            <a:r>
              <a:rPr lang="en-US" sz="1600" dirty="0"/>
              <a:t>(April 2014), pg. 1.</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653853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This includes:</a:t>
            </a:r>
          </a:p>
          <a:p>
            <a:pPr lvl="1"/>
            <a:r>
              <a:rPr lang="en-US" sz="2400" dirty="0"/>
              <a:t>Rape</a:t>
            </a:r>
          </a:p>
          <a:p>
            <a:pPr lvl="1"/>
            <a:r>
              <a:rPr lang="en-US" sz="2400" dirty="0"/>
              <a:t>Sexual assault</a:t>
            </a:r>
          </a:p>
          <a:p>
            <a:pPr lvl="1"/>
            <a:r>
              <a:rPr lang="en-US" sz="2400" dirty="0"/>
              <a:t>Sexual battery</a:t>
            </a:r>
          </a:p>
          <a:p>
            <a:pPr lvl="1"/>
            <a:r>
              <a:rPr lang="en-US" sz="2400" dirty="0"/>
              <a:t>Sexual abuse</a:t>
            </a:r>
          </a:p>
          <a:p>
            <a:pPr lvl="1"/>
            <a:r>
              <a:rPr lang="en-US" sz="2400" dirty="0"/>
              <a:t>Sexual coercion*</a:t>
            </a:r>
          </a:p>
          <a:p>
            <a:pPr marL="109728" indent="0">
              <a:buNone/>
            </a:pPr>
            <a:r>
              <a:rPr lang="en-US" sz="2400" i="1" dirty="0"/>
              <a:t> These definitions vary depending on the state you  are in.</a:t>
            </a:r>
          </a:p>
          <a:p>
            <a:r>
              <a:rPr lang="en-US" sz="2400" dirty="0"/>
              <a:t>“Sexual violence can be carried out by school employees, other students, or third parties.”* </a:t>
            </a:r>
          </a:p>
          <a:p>
            <a:endParaRPr lang="en-US" dirty="0"/>
          </a:p>
        </p:txBody>
      </p:sp>
      <p:sp>
        <p:nvSpPr>
          <p:cNvPr id="4" name="Title 3"/>
          <p:cNvSpPr>
            <a:spLocks noGrp="1"/>
          </p:cNvSpPr>
          <p:nvPr>
            <p:ph type="title"/>
          </p:nvPr>
        </p:nvSpPr>
        <p:spPr/>
        <p:txBody>
          <a:bodyPr/>
          <a:lstStyle/>
          <a:p>
            <a:r>
              <a:rPr lang="en-US" dirty="0"/>
              <a:t>“Sexual Violence” Cont’d</a:t>
            </a:r>
          </a:p>
        </p:txBody>
      </p:sp>
      <p:sp>
        <p:nvSpPr>
          <p:cNvPr id="5" name="TextBox 4"/>
          <p:cNvSpPr txBox="1"/>
          <p:nvPr/>
        </p:nvSpPr>
        <p:spPr>
          <a:xfrm>
            <a:off x="2407920" y="5715000"/>
            <a:ext cx="6705600" cy="584775"/>
          </a:xfrm>
          <a:prstGeom prst="rect">
            <a:avLst/>
          </a:prstGeom>
          <a:noFill/>
        </p:spPr>
        <p:txBody>
          <a:bodyPr wrap="square" rtlCol="0">
            <a:spAutoFit/>
          </a:bodyPr>
          <a:lstStyle/>
          <a:p>
            <a:r>
              <a:rPr lang="en-US" sz="1600" dirty="0"/>
              <a:t>*US Dept. of Ed. Office for Civil Rights, </a:t>
            </a:r>
            <a:r>
              <a:rPr lang="en-US" sz="1600" i="1" dirty="0"/>
              <a:t>Questions and Answers on Title IX and Sexual Violence </a:t>
            </a:r>
            <a:r>
              <a:rPr lang="en-US" sz="1600" dirty="0"/>
              <a:t>(April 2014), pg. 1.</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8133221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686800" cy="5630069"/>
          </a:xfrm>
        </p:spPr>
        <p:txBody>
          <a:bodyPr>
            <a:normAutofit fontScale="77500" lnSpcReduction="20000"/>
          </a:bodyPr>
          <a:lstStyle/>
          <a:p>
            <a:pPr marL="109728" indent="0">
              <a:buNone/>
            </a:pPr>
            <a:r>
              <a:rPr lang="en-US" b="1" i="1" dirty="0"/>
              <a:t>Stalking.</a:t>
            </a:r>
            <a:r>
              <a:rPr lang="en-US" i="1" dirty="0"/>
              <a:t> </a:t>
            </a:r>
            <a:r>
              <a:rPr lang="en-US" dirty="0"/>
              <a:t>(</a:t>
            </a:r>
            <a:r>
              <a:rPr lang="en-US" dirty="0" err="1"/>
              <a:t>i</a:t>
            </a:r>
            <a:r>
              <a:rPr lang="en-US" dirty="0"/>
              <a:t>) Engaging in a course of conduct directed at a specific person that would cause a reasonable person to—</a:t>
            </a:r>
          </a:p>
          <a:p>
            <a:pPr marL="109728" indent="0">
              <a:buNone/>
            </a:pPr>
            <a:r>
              <a:rPr lang="en-US" dirty="0"/>
              <a:t>	(A) Fear for the person’s safety or the safety of others; or</a:t>
            </a:r>
          </a:p>
          <a:p>
            <a:pPr marL="109728" indent="0">
              <a:buNone/>
            </a:pPr>
            <a:r>
              <a:rPr lang="en-US" dirty="0"/>
              <a:t>	(B) Suffer substantial emotional distress.</a:t>
            </a:r>
          </a:p>
          <a:p>
            <a:pPr marL="109728" indent="0">
              <a:buNone/>
            </a:pPr>
            <a:r>
              <a:rPr lang="en-US" dirty="0"/>
              <a:t> (ii) For the purposes of this definition—</a:t>
            </a:r>
          </a:p>
          <a:p>
            <a:pPr marL="109728" indent="0">
              <a:buNone/>
            </a:pPr>
            <a:r>
              <a:rPr lang="en-US" dirty="0"/>
              <a:t>	(A) </a:t>
            </a:r>
            <a:r>
              <a:rPr lang="en-US" i="1" dirty="0"/>
              <a:t>Course of conduct </a:t>
            </a:r>
            <a:r>
              <a:rPr lang="en-US" dirty="0"/>
              <a:t>means two or more acts, including, 	but not limited to, acts in which the stalker directly, 	indirectly, or through third parties, by any action, method, 	device, or means, follows, monitors, observes, surveils, 	threatens, or communicates to or about a person, or 	interferes with a person’s property.</a:t>
            </a:r>
          </a:p>
          <a:p>
            <a:pPr marL="109728" indent="0">
              <a:buNone/>
            </a:pPr>
            <a:r>
              <a:rPr lang="en-US" dirty="0"/>
              <a:t>	(B) </a:t>
            </a:r>
            <a:r>
              <a:rPr lang="en-US" i="1" dirty="0"/>
              <a:t>Reasonable person </a:t>
            </a:r>
            <a:r>
              <a:rPr lang="en-US" dirty="0"/>
              <a:t>means a reasonable person under 	similar circumstances and with similar identities to the 	victim.</a:t>
            </a:r>
          </a:p>
          <a:p>
            <a:pPr marL="109728" indent="0">
              <a:buNone/>
            </a:pPr>
            <a:r>
              <a:rPr lang="en-US" dirty="0"/>
              <a:t>	(C) </a:t>
            </a:r>
            <a:r>
              <a:rPr lang="en-US" i="1" dirty="0"/>
              <a:t>Substantial emotional distress</a:t>
            </a:r>
            <a:r>
              <a:rPr lang="en-US" dirty="0"/>
              <a:t> means significant 	mental suffering or anguish that may, but does not 	necessarily, require medical or other professional 	treatment or counseling.</a:t>
            </a:r>
          </a:p>
          <a:p>
            <a:pPr marL="109728" indent="0">
              <a:buNone/>
            </a:pPr>
            <a:endParaRPr lang="en-US" dirty="0"/>
          </a:p>
        </p:txBody>
      </p:sp>
      <p:sp>
        <p:nvSpPr>
          <p:cNvPr id="4" name="Title 3"/>
          <p:cNvSpPr>
            <a:spLocks noGrp="1"/>
          </p:cNvSpPr>
          <p:nvPr>
            <p:ph type="title"/>
          </p:nvPr>
        </p:nvSpPr>
        <p:spPr>
          <a:xfrm>
            <a:off x="429658" y="228600"/>
            <a:ext cx="8229600" cy="1143000"/>
          </a:xfrm>
        </p:spPr>
        <p:txBody>
          <a:bodyPr/>
          <a:lstStyle/>
          <a:p>
            <a:r>
              <a:rPr lang="en-US" dirty="0"/>
              <a:t>“Stalking”</a:t>
            </a:r>
          </a:p>
        </p:txBody>
      </p:sp>
      <p:sp>
        <p:nvSpPr>
          <p:cNvPr id="5" name="TextBox 4"/>
          <p:cNvSpPr txBox="1"/>
          <p:nvPr/>
        </p:nvSpPr>
        <p:spPr>
          <a:xfrm>
            <a:off x="5334000" y="6172200"/>
            <a:ext cx="3200400" cy="369332"/>
          </a:xfrm>
          <a:prstGeom prst="rect">
            <a:avLst/>
          </a:prstGeom>
          <a:noFill/>
        </p:spPr>
        <p:txBody>
          <a:bodyPr wrap="square" rtlCol="0">
            <a:spAutoFit/>
          </a:bodyPr>
          <a:lstStyle/>
          <a:p>
            <a:r>
              <a:rPr lang="en-US" dirty="0"/>
              <a:t>34 C.F.R § 668.46(a) </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8804609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17638"/>
            <a:ext cx="8555832" cy="4926616"/>
          </a:xfrm>
        </p:spPr>
        <p:txBody>
          <a:bodyPr>
            <a:normAutofit fontScale="77500" lnSpcReduction="20000"/>
          </a:bodyPr>
          <a:lstStyle/>
          <a:p>
            <a:pPr marL="109728" indent="0">
              <a:buNone/>
            </a:pPr>
            <a:r>
              <a:rPr lang="en-US" b="1" i="1" dirty="0"/>
              <a:t>Domestic violence.</a:t>
            </a:r>
            <a:r>
              <a:rPr lang="en-US" i="1" dirty="0"/>
              <a:t> </a:t>
            </a:r>
            <a:r>
              <a:rPr lang="en-US" dirty="0"/>
              <a:t>(</a:t>
            </a:r>
            <a:r>
              <a:rPr lang="en-US" dirty="0" err="1"/>
              <a:t>i</a:t>
            </a:r>
            <a:r>
              <a:rPr lang="en-US" dirty="0"/>
              <a:t>) A felony or misdemeanor crime of violence committed—</a:t>
            </a:r>
          </a:p>
          <a:p>
            <a:pPr marL="109728" indent="0">
              <a:buNone/>
            </a:pPr>
            <a:r>
              <a:rPr lang="en-US" dirty="0"/>
              <a:t>	(A) By a current or former spouse or intimate partner 	of the 	victim;</a:t>
            </a:r>
          </a:p>
          <a:p>
            <a:pPr marL="109728" indent="0">
              <a:buNone/>
            </a:pPr>
            <a:r>
              <a:rPr lang="en-US" dirty="0"/>
              <a:t>	(B) By a person with whom the victim shares a child in 	common;</a:t>
            </a:r>
          </a:p>
          <a:p>
            <a:pPr marL="109728" indent="0">
              <a:buNone/>
            </a:pPr>
            <a:r>
              <a:rPr lang="en-US" dirty="0"/>
              <a:t>	(C) By a person who is cohabitating with, or has 	cohabitated with, the victim as a spouse or 	intimate partner;</a:t>
            </a:r>
          </a:p>
          <a:p>
            <a:pPr marL="109728" indent="0">
              <a:buNone/>
            </a:pPr>
            <a:r>
              <a:rPr lang="en-US" dirty="0"/>
              <a:t>	(D) By a person similarly situated to a spouse of the 	victim under the domestic or 	family violence 	laws of the jurisdiction in which the crime of violence 	occurred, or</a:t>
            </a:r>
          </a:p>
          <a:p>
            <a:pPr marL="109728" indent="0">
              <a:buNone/>
            </a:pPr>
            <a:r>
              <a:rPr lang="en-US" dirty="0"/>
              <a:t>	(E) By any other person against an adult or youth victim 	who is protected from that person’s acts 	under the 	domestic or family violence laws of the jurisdiction in 	which the crime of violence 	occurred.</a:t>
            </a:r>
          </a:p>
          <a:p>
            <a:pPr marL="109728" indent="0">
              <a:buNone/>
            </a:pPr>
            <a:endParaRPr lang="en-US" dirty="0"/>
          </a:p>
        </p:txBody>
      </p:sp>
      <p:sp>
        <p:nvSpPr>
          <p:cNvPr id="4" name="Title 3"/>
          <p:cNvSpPr>
            <a:spLocks noGrp="1"/>
          </p:cNvSpPr>
          <p:nvPr>
            <p:ph type="title"/>
          </p:nvPr>
        </p:nvSpPr>
        <p:spPr/>
        <p:txBody>
          <a:bodyPr/>
          <a:lstStyle/>
          <a:p>
            <a:r>
              <a:rPr lang="en-US" dirty="0"/>
              <a:t>“Domestic Violence”</a:t>
            </a:r>
          </a:p>
        </p:txBody>
      </p:sp>
      <p:sp>
        <p:nvSpPr>
          <p:cNvPr id="5" name="TextBox 4"/>
          <p:cNvSpPr txBox="1"/>
          <p:nvPr/>
        </p:nvSpPr>
        <p:spPr>
          <a:xfrm>
            <a:off x="5334000" y="6172200"/>
            <a:ext cx="3200400" cy="369332"/>
          </a:xfrm>
          <a:prstGeom prst="rect">
            <a:avLst/>
          </a:prstGeom>
          <a:noFill/>
        </p:spPr>
        <p:txBody>
          <a:bodyPr wrap="square" rtlCol="0">
            <a:spAutoFit/>
          </a:bodyPr>
          <a:lstStyle/>
          <a:p>
            <a:r>
              <a:rPr lang="en-US" dirty="0"/>
              <a:t>34 C.F.R § 668.46(a) </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8066867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109728" indent="0">
              <a:buNone/>
            </a:pPr>
            <a:r>
              <a:rPr lang="en-US" b="1" i="1" dirty="0"/>
              <a:t>Dating violence. </a:t>
            </a:r>
            <a:r>
              <a:rPr lang="en-US" dirty="0"/>
              <a:t>Violence committed by a person who is or has been in a social relationship of a romantic or intimate nature with the victim.</a:t>
            </a:r>
          </a:p>
          <a:p>
            <a:pPr marL="109728" indent="0">
              <a:buNone/>
            </a:pPr>
            <a:r>
              <a:rPr lang="en-US" dirty="0"/>
              <a:t>(</a:t>
            </a:r>
            <a:r>
              <a:rPr lang="en-US" dirty="0" err="1"/>
              <a:t>i</a:t>
            </a:r>
            <a:r>
              <a:rPr lang="en-US" dirty="0"/>
              <a:t>) The existence of such a relationship shall be determined based on the reporting party’s statement and with consideration of the length of the relationship, the type of relationship, and the frequency of interaction between the persons involved in the relationship.</a:t>
            </a:r>
          </a:p>
          <a:p>
            <a:pPr marL="109728" indent="0">
              <a:buNone/>
            </a:pPr>
            <a:r>
              <a:rPr lang="en-US" dirty="0"/>
              <a:t>(ii) For the purposes of this definition—</a:t>
            </a:r>
          </a:p>
          <a:p>
            <a:pPr marL="109728" indent="0">
              <a:buNone/>
            </a:pPr>
            <a:r>
              <a:rPr lang="en-US" dirty="0"/>
              <a:t>	(A) Dating violence includes, but is not limited to, 	sexual or physical abuse or the threat of such 	abuse.</a:t>
            </a:r>
          </a:p>
          <a:p>
            <a:pPr marL="109728" indent="0">
              <a:buNone/>
            </a:pPr>
            <a:r>
              <a:rPr lang="en-US" dirty="0"/>
              <a:t>	(B) Dating violence does not include acts covered 	under the definition of domestic violence.</a:t>
            </a:r>
          </a:p>
          <a:p>
            <a:pPr marL="109728" indent="0">
              <a:buNone/>
            </a:pPr>
            <a:endParaRPr lang="en-US" dirty="0"/>
          </a:p>
        </p:txBody>
      </p:sp>
      <p:sp>
        <p:nvSpPr>
          <p:cNvPr id="4" name="Title 3"/>
          <p:cNvSpPr>
            <a:spLocks noGrp="1"/>
          </p:cNvSpPr>
          <p:nvPr>
            <p:ph type="title"/>
          </p:nvPr>
        </p:nvSpPr>
        <p:spPr/>
        <p:txBody>
          <a:bodyPr/>
          <a:lstStyle/>
          <a:p>
            <a:r>
              <a:rPr lang="en-US" dirty="0"/>
              <a:t>“Dating Violence”</a:t>
            </a:r>
          </a:p>
        </p:txBody>
      </p:sp>
      <p:sp>
        <p:nvSpPr>
          <p:cNvPr id="5" name="TextBox 4"/>
          <p:cNvSpPr txBox="1"/>
          <p:nvPr/>
        </p:nvSpPr>
        <p:spPr>
          <a:xfrm>
            <a:off x="5334000" y="6172200"/>
            <a:ext cx="3200400" cy="369332"/>
          </a:xfrm>
          <a:prstGeom prst="rect">
            <a:avLst/>
          </a:prstGeom>
          <a:noFill/>
        </p:spPr>
        <p:txBody>
          <a:bodyPr wrap="square" rtlCol="0">
            <a:spAutoFit/>
          </a:bodyPr>
          <a:lstStyle/>
          <a:p>
            <a:r>
              <a:rPr lang="en-US" dirty="0"/>
              <a:t>34 C.F.R § 668.46(a) </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415058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001000" cy="1817688"/>
          </a:xfrm>
        </p:spPr>
        <p:txBody>
          <a:bodyPr>
            <a:normAutofit fontScale="90000"/>
          </a:bodyPr>
          <a:lstStyle/>
          <a:p>
            <a:r>
              <a:rPr lang="en-US" b="1" dirty="0"/>
              <a:t>Overview:</a:t>
            </a:r>
            <a:br>
              <a:rPr lang="en-US" b="1" dirty="0"/>
            </a:br>
            <a:r>
              <a:rPr lang="en-US" b="1" dirty="0"/>
              <a:t>Lake’s Four Corners of </a:t>
            </a:r>
            <a:br>
              <a:rPr lang="en-US" b="1" dirty="0"/>
            </a:br>
            <a:r>
              <a:rPr lang="en-US" b="1" dirty="0"/>
              <a:t>Title IX Regulatory Compliance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73204184"/>
              </p:ext>
            </p:extLst>
          </p:nvPr>
        </p:nvGraphicFramePr>
        <p:xfrm>
          <a:off x="1143000" y="2590800"/>
          <a:ext cx="6748463" cy="32496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7550682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Diagram 3"/>
          <p:cNvGraphicFramePr/>
          <p:nvPr>
            <p:extLst/>
          </p:nvPr>
        </p:nvGraphicFramePr>
        <p:xfrm>
          <a:off x="304800" y="36226"/>
          <a:ext cx="8305800" cy="662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a:xfrm>
            <a:off x="6259919" y="6512753"/>
            <a:ext cx="2350681" cy="365125"/>
          </a:xfrm>
        </p:spPr>
        <p:txBody>
          <a:bodyPr/>
          <a:lstStyle/>
          <a:p>
            <a:r>
              <a:rPr lang="en-US" dirty="0"/>
              <a:t>© Peter Lake, 2016</a:t>
            </a:r>
          </a:p>
        </p:txBody>
      </p:sp>
    </p:spTree>
    <p:extLst>
      <p:ext uri="{BB962C8B-B14F-4D97-AF65-F5344CB8AC3E}">
        <p14:creationId xmlns:p14="http://schemas.microsoft.com/office/powerpoint/2010/main" val="37391742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458200" cy="5638800"/>
          </a:xfrm>
        </p:spPr>
        <p:txBody>
          <a:bodyPr>
            <a:normAutofit fontScale="92500" lnSpcReduction="10000"/>
          </a:bodyPr>
          <a:lstStyle/>
          <a:p>
            <a:pPr marL="457200" indent="-457200">
              <a:buFont typeface="Arial" panose="020B0604020202020204" pitchFamily="34" charset="0"/>
              <a:buChar char="•"/>
            </a:pPr>
            <a:r>
              <a:rPr lang="en-US" sz="2400" dirty="0"/>
              <a:t>It’s not consent if someone doesn’t have the “capacity” to consent (due to drug or alcohol use, for example).</a:t>
            </a:r>
          </a:p>
          <a:p>
            <a:pPr marL="457200" indent="-457200">
              <a:buFont typeface="Arial" panose="020B0604020202020204" pitchFamily="34" charset="0"/>
              <a:buChar char="•"/>
            </a:pPr>
            <a:r>
              <a:rPr lang="en-US" sz="2400" dirty="0"/>
              <a:t>Lack of capacity and incapacity.</a:t>
            </a:r>
          </a:p>
          <a:p>
            <a:pPr marL="457200" indent="-457200">
              <a:buFont typeface="Arial" panose="020B0604020202020204" pitchFamily="34" charset="0"/>
              <a:buChar char="•"/>
            </a:pPr>
            <a:r>
              <a:rPr lang="en-US" sz="2400" dirty="0"/>
              <a:t>Consent vs. Ratification</a:t>
            </a:r>
          </a:p>
          <a:p>
            <a:pPr marL="457200" indent="-457200">
              <a:buFont typeface="Arial" panose="020B0604020202020204" pitchFamily="34" charset="0"/>
              <a:buChar char="•"/>
            </a:pPr>
            <a:r>
              <a:rPr lang="en-US" sz="2400" dirty="0"/>
              <a:t>Age matters.  The age of sexual consent varies from state to state.</a:t>
            </a:r>
          </a:p>
          <a:p>
            <a:pPr marL="457200" indent="-457200">
              <a:buFont typeface="Arial" panose="020B0604020202020204" pitchFamily="34" charset="0"/>
              <a:buChar char="•"/>
            </a:pPr>
            <a:r>
              <a:rPr lang="en-US" sz="2400" dirty="0"/>
              <a:t>Certain disabilities impact consent.</a:t>
            </a:r>
          </a:p>
          <a:p>
            <a:pPr marL="457200" indent="-457200">
              <a:buFont typeface="Arial" panose="020B0604020202020204" pitchFamily="34" charset="0"/>
              <a:buChar char="•"/>
            </a:pPr>
            <a:r>
              <a:rPr lang="en-US" sz="2400" dirty="0"/>
              <a:t>Cultural understanding</a:t>
            </a:r>
            <a:endParaRPr lang="en-US" dirty="0"/>
          </a:p>
          <a:p>
            <a:pPr marL="457200" indent="-457200">
              <a:buFont typeface="Arial" panose="020B0604020202020204" pitchFamily="34" charset="0"/>
              <a:buChar char="•"/>
            </a:pPr>
            <a:r>
              <a:rPr lang="en-US" sz="2400" dirty="0"/>
              <a:t>“No” means “No.”  Silence is not “Yes.”</a:t>
            </a:r>
          </a:p>
          <a:p>
            <a:pPr marL="457200" indent="-457200">
              <a:buFont typeface="Arial" panose="020B0604020202020204" pitchFamily="34" charset="0"/>
              <a:buChar char="•"/>
            </a:pPr>
            <a:r>
              <a:rPr lang="en-US" sz="2400" dirty="0"/>
              <a:t>“Yes” yesterday is not automatically “Yes” today.</a:t>
            </a:r>
          </a:p>
          <a:p>
            <a:pPr marL="457200" indent="-457200">
              <a:buFont typeface="Arial" panose="020B0604020202020204" pitchFamily="34" charset="0"/>
              <a:buChar char="•"/>
            </a:pPr>
            <a:r>
              <a:rPr lang="en-US" sz="2400" dirty="0"/>
              <a:t>An overpowered victim doesn’t have to fight back to prove lack of consent.</a:t>
            </a:r>
          </a:p>
          <a:p>
            <a:pPr marL="457200" indent="-457200">
              <a:buFont typeface="Arial" panose="020B0604020202020204" pitchFamily="34" charset="0"/>
              <a:buChar char="•"/>
            </a:pPr>
            <a:r>
              <a:rPr lang="en-US" sz="2400" dirty="0"/>
              <a:t>Remember – It’s about control of personal space.</a:t>
            </a:r>
          </a:p>
          <a:p>
            <a:pPr marL="457200" indent="-457200">
              <a:buFont typeface="Arial" panose="020B0604020202020204" pitchFamily="34" charset="0"/>
              <a:buChar char="•"/>
            </a:pPr>
            <a:r>
              <a:rPr lang="en-US" sz="2400" dirty="0"/>
              <a:t>“Affirmative” consent</a:t>
            </a:r>
          </a:p>
          <a:p>
            <a:pPr marL="457200" indent="-457200">
              <a:buFont typeface="Arial" panose="020B0604020202020204" pitchFamily="34" charset="0"/>
              <a:buChar char="•"/>
            </a:pPr>
            <a:r>
              <a:rPr lang="en-US" sz="2400" dirty="0"/>
              <a:t>Criminal law//Civil law</a:t>
            </a:r>
          </a:p>
          <a:p>
            <a:pPr marL="457200" indent="-457200">
              <a:buFont typeface="Arial" panose="020B0604020202020204" pitchFamily="34" charset="0"/>
              <a:buChar char="•"/>
            </a:pPr>
            <a:endParaRPr lang="en-US" sz="2400" dirty="0"/>
          </a:p>
        </p:txBody>
      </p:sp>
      <p:sp>
        <p:nvSpPr>
          <p:cNvPr id="4" name="Title 3"/>
          <p:cNvSpPr>
            <a:spLocks noGrp="1"/>
          </p:cNvSpPr>
          <p:nvPr>
            <p:ph type="title"/>
          </p:nvPr>
        </p:nvSpPr>
        <p:spPr>
          <a:xfrm>
            <a:off x="457200" y="0"/>
            <a:ext cx="8229600" cy="1143000"/>
          </a:xfrm>
        </p:spPr>
        <p:txBody>
          <a:bodyPr/>
          <a:lstStyle/>
          <a:p>
            <a:r>
              <a:rPr lang="en-US" dirty="0"/>
              <a:t>“Consent”—Key Points</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6606372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143000"/>
            <a:ext cx="8572500" cy="4525963"/>
          </a:xfrm>
        </p:spPr>
        <p:txBody>
          <a:bodyPr>
            <a:normAutofit fontScale="92500" lnSpcReduction="20000"/>
          </a:bodyPr>
          <a:lstStyle/>
          <a:p>
            <a:r>
              <a:rPr lang="en-US" sz="2400" dirty="0"/>
              <a:t>“If . . . an individual brings concerns about possible civil rights problems to a school’s attention, it is unlawful for the school to retaliate against that individual for doing so. It is also unlawful to retaliate against an individual because he or she made a complaint, testified, or participated in any manner in an OCR investigation or proceeding.”*</a:t>
            </a:r>
          </a:p>
          <a:p>
            <a:r>
              <a:rPr lang="en-US" sz="2400" dirty="0"/>
              <a:t>“Schools should be aware that complaints of sexual violence may be followed by retaliation against the complainant or witnesses by the alleged perpetrator or his or her associates. . . . A school should also tell complainants and witnesses that Title IX prohibits retaliation, and that school officials will not only take steps to prevent retaliation, but will also take strong responsive action if it occurs.”</a:t>
            </a:r>
          </a:p>
          <a:p>
            <a:endParaRPr lang="en-US" dirty="0"/>
          </a:p>
        </p:txBody>
      </p:sp>
      <p:sp>
        <p:nvSpPr>
          <p:cNvPr id="4" name="Title 3"/>
          <p:cNvSpPr>
            <a:spLocks noGrp="1"/>
          </p:cNvSpPr>
          <p:nvPr>
            <p:ph type="title"/>
          </p:nvPr>
        </p:nvSpPr>
        <p:spPr>
          <a:xfrm>
            <a:off x="457200" y="15240"/>
            <a:ext cx="8229600" cy="1143000"/>
          </a:xfrm>
        </p:spPr>
        <p:txBody>
          <a:bodyPr/>
          <a:lstStyle/>
          <a:p>
            <a:r>
              <a:rPr lang="en-US" dirty="0"/>
              <a:t>Retaliation</a:t>
            </a:r>
          </a:p>
        </p:txBody>
      </p:sp>
      <p:sp>
        <p:nvSpPr>
          <p:cNvPr id="5" name="TextBox 4"/>
          <p:cNvSpPr txBox="1"/>
          <p:nvPr/>
        </p:nvSpPr>
        <p:spPr>
          <a:xfrm>
            <a:off x="1257300" y="5329386"/>
            <a:ext cx="7886700" cy="954107"/>
          </a:xfrm>
          <a:prstGeom prst="rect">
            <a:avLst/>
          </a:prstGeom>
          <a:noFill/>
        </p:spPr>
        <p:txBody>
          <a:bodyPr wrap="square" rtlCol="0">
            <a:spAutoFit/>
          </a:bodyPr>
          <a:lstStyle/>
          <a:p>
            <a:r>
              <a:rPr lang="en-US" sz="1400" dirty="0"/>
              <a:t>*US Dept. of Educ. Office of Civil Rights, </a:t>
            </a:r>
            <a:r>
              <a:rPr lang="en-US" sz="1400" i="1" dirty="0"/>
              <a:t>Dear Colleague Letter </a:t>
            </a:r>
            <a:r>
              <a:rPr lang="en-US" sz="1400" dirty="0"/>
              <a:t>(April 24, 2013), </a:t>
            </a:r>
            <a:r>
              <a:rPr lang="en-US" sz="1400" dirty="0">
                <a:hlinkClick r:id="rId2"/>
              </a:rPr>
              <a:t>http://www2.ed.gov/about/offices/list/ocr/letters/colleague-201304.html</a:t>
            </a:r>
            <a:endParaRPr lang="en-US" sz="1400" dirty="0"/>
          </a:p>
          <a:p>
            <a:r>
              <a:rPr lang="en-US" sz="1400" dirty="0"/>
              <a:t>**US Dept. of Educ. Office for Civil Rights, Frequently Asked Questions on Title IX and Sexual Assault (April 2014) pg.43.</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0826812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b="1" i="1" dirty="0"/>
              <a:t>“Prohibition on retaliation.</a:t>
            </a:r>
            <a:r>
              <a:rPr lang="en-US" i="1" dirty="0"/>
              <a:t> </a:t>
            </a:r>
            <a:r>
              <a:rPr lang="en-US" dirty="0"/>
              <a:t>An institution, or an officer, employee, or agent of an institution, may not retaliate, intimidate, threaten, coerce, or otherwise discriminate against any individual for exercising their rights or responsibilities under any provision in this section.”</a:t>
            </a:r>
          </a:p>
        </p:txBody>
      </p:sp>
      <p:sp>
        <p:nvSpPr>
          <p:cNvPr id="4" name="Title 3"/>
          <p:cNvSpPr>
            <a:spLocks noGrp="1"/>
          </p:cNvSpPr>
          <p:nvPr>
            <p:ph type="title"/>
          </p:nvPr>
        </p:nvSpPr>
        <p:spPr/>
        <p:txBody>
          <a:bodyPr/>
          <a:lstStyle/>
          <a:p>
            <a:r>
              <a:rPr lang="en-US" dirty="0"/>
              <a:t>VAWA Regs 34 CFR 668.46 (m)</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3687974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001000" cy="1817688"/>
          </a:xfrm>
        </p:spPr>
        <p:txBody>
          <a:bodyPr>
            <a:normAutofit/>
          </a:bodyPr>
          <a:lstStyle/>
          <a:p>
            <a:r>
              <a:rPr lang="en-US" b="1" dirty="0"/>
              <a:t>Lake’s Four Corners of </a:t>
            </a:r>
            <a:br>
              <a:rPr lang="en-US" b="1" dirty="0"/>
            </a:br>
            <a:r>
              <a:rPr lang="en-US" b="1" dirty="0"/>
              <a:t>Title IX Regulatory Compliance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81138827"/>
              </p:ext>
            </p:extLst>
          </p:nvPr>
        </p:nvGraphicFramePr>
        <p:xfrm>
          <a:off x="1143000" y="2590800"/>
          <a:ext cx="6748463" cy="3249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98078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853547"/>
            <a:ext cx="7772400" cy="1828800"/>
          </a:xfrm>
        </p:spPr>
        <p:txBody>
          <a:bodyPr>
            <a:normAutofit/>
          </a:bodyPr>
          <a:lstStyle/>
          <a:p>
            <a:pPr algn="ctr"/>
            <a:r>
              <a:rPr lang="en-US" dirty="0">
                <a:solidFill>
                  <a:schemeClr val="bg1"/>
                </a:solidFill>
              </a:rPr>
              <a:t>CORNER 1</a:t>
            </a:r>
            <a:br>
              <a:rPr lang="en-US" dirty="0"/>
            </a:br>
            <a:endParaRPr lang="en-US" dirty="0"/>
          </a:p>
        </p:txBody>
      </p:sp>
      <p:sp>
        <p:nvSpPr>
          <p:cNvPr id="4" name="Text Placeholder 3"/>
          <p:cNvSpPr>
            <a:spLocks noGrp="1"/>
          </p:cNvSpPr>
          <p:nvPr>
            <p:ph type="body" idx="1"/>
          </p:nvPr>
        </p:nvSpPr>
        <p:spPr/>
        <p:txBody>
          <a:bodyPr>
            <a:normAutofit/>
          </a:bodyPr>
          <a:lstStyle/>
          <a:p>
            <a:r>
              <a:rPr lang="en-US" sz="4000" dirty="0"/>
              <a:t>Organization and Management</a:t>
            </a:r>
          </a:p>
        </p:txBody>
      </p:sp>
      <p:sp>
        <p:nvSpPr>
          <p:cNvPr id="3" name="Footer Placeholder 2"/>
          <p:cNvSpPr>
            <a:spLocks noGrp="1"/>
          </p:cNvSpPr>
          <p:nvPr>
            <p:ph type="ftr" sz="quarter" idx="11"/>
          </p:nvPr>
        </p:nvSpPr>
        <p:spPr>
          <a:xfrm>
            <a:off x="-685800" y="6324600"/>
            <a:ext cx="2350681" cy="365125"/>
          </a:xfrm>
        </p:spPr>
        <p:txBody>
          <a:bodyPr/>
          <a:lstStyle/>
          <a:p>
            <a:r>
              <a:rPr lang="en-US"/>
              <a:t>© Peter Lake, 2016</a:t>
            </a:r>
            <a:endParaRPr lang="en-US" dirty="0"/>
          </a:p>
        </p:txBody>
      </p:sp>
    </p:spTree>
    <p:extLst>
      <p:ext uri="{BB962C8B-B14F-4D97-AF65-F5344CB8AC3E}">
        <p14:creationId xmlns:p14="http://schemas.microsoft.com/office/powerpoint/2010/main" val="29293771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66700" y="857251"/>
            <a:ext cx="8534400" cy="4149090"/>
          </a:xfrm>
        </p:spPr>
        <p:txBody>
          <a:bodyPr>
            <a:normAutofit/>
          </a:bodyPr>
          <a:lstStyle/>
          <a:p>
            <a:pPr marL="109728" indent="0" algn="ctr">
              <a:buNone/>
            </a:pPr>
            <a:r>
              <a:rPr lang="en-US" sz="2800" b="1" dirty="0">
                <a:solidFill>
                  <a:schemeClr val="accent4"/>
                </a:solidFill>
              </a:rPr>
              <a:t>Imagining A Well-Ordered Title IX System</a:t>
            </a:r>
          </a:p>
          <a:p>
            <a:pPr marL="393192" lvl="1" indent="0">
              <a:buNone/>
            </a:pPr>
            <a:endParaRPr lang="en-US" dirty="0"/>
          </a:p>
          <a:p>
            <a:pPr marL="457200" lvl="1" indent="0">
              <a:buNone/>
            </a:pPr>
            <a:endParaRPr lang="en-US" dirty="0"/>
          </a:p>
          <a:p>
            <a:pPr marL="109728" indent="0">
              <a:buNone/>
            </a:pPr>
            <a:endParaRPr lang="en-US" dirty="0"/>
          </a:p>
        </p:txBody>
      </p:sp>
      <p:graphicFrame>
        <p:nvGraphicFramePr>
          <p:cNvPr id="4" name="Diagram 3"/>
          <p:cNvGraphicFramePr/>
          <p:nvPr>
            <p:extLst>
              <p:ext uri="{D42A27DB-BD31-4B8C-83A1-F6EECF244321}">
                <p14:modId xmlns:p14="http://schemas.microsoft.com/office/powerpoint/2010/main" val="2889719774"/>
              </p:ext>
            </p:extLst>
          </p:nvPr>
        </p:nvGraphicFramePr>
        <p:xfrm>
          <a:off x="266700" y="1295400"/>
          <a:ext cx="85725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a:xfrm>
            <a:off x="6629400" y="6370637"/>
            <a:ext cx="2350681" cy="365125"/>
          </a:xfrm>
        </p:spPr>
        <p:txBody>
          <a:bodyPr/>
          <a:lstStyle/>
          <a:p>
            <a:r>
              <a:rPr lang="en-US" dirty="0"/>
              <a:t>© Peter Lake, 2016</a:t>
            </a:r>
          </a:p>
        </p:txBody>
      </p:sp>
    </p:spTree>
    <p:extLst>
      <p:ext uri="{BB962C8B-B14F-4D97-AF65-F5344CB8AC3E}">
        <p14:creationId xmlns:p14="http://schemas.microsoft.com/office/powerpoint/2010/main" val="25977205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743200"/>
            <a:ext cx="7924800" cy="1829761"/>
          </a:xfrm>
        </p:spPr>
        <p:txBody>
          <a:bodyPr>
            <a:normAutofit fontScale="90000"/>
          </a:bodyPr>
          <a:lstStyle/>
          <a:p>
            <a:pPr algn="ctr"/>
            <a:r>
              <a:rPr lang="en-US" dirty="0">
                <a:sym typeface="Wingdings" panose="05000000000000000000" pitchFamily="2" charset="2"/>
              </a:rPr>
              <a:t>Reporting and Confidentiality—</a:t>
            </a:r>
            <a:br>
              <a:rPr lang="en-US" dirty="0">
                <a:sym typeface="Wingdings" panose="05000000000000000000" pitchFamily="2" charset="2"/>
              </a:rPr>
            </a:br>
            <a:r>
              <a:rPr lang="en-US" dirty="0">
                <a:sym typeface="Wingdings" panose="05000000000000000000" pitchFamily="2" charset="2"/>
              </a:rPr>
              <a:t>The Title IX system is only as strong as what the system knows, shares and protects.</a:t>
            </a:r>
          </a:p>
        </p:txBody>
      </p:sp>
      <p:sp>
        <p:nvSpPr>
          <p:cNvPr id="3" name="Footer Placeholder 2"/>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5519722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2895600"/>
            <a:ext cx="8199408" cy="1200329"/>
          </a:xfrm>
          <a:prstGeom prst="rect">
            <a:avLst/>
          </a:prstGeom>
          <a:noFill/>
        </p:spPr>
        <p:txBody>
          <a:bodyPr wrap="square" rtlCol="0">
            <a:spAutoFit/>
          </a:bodyPr>
          <a:lstStyle/>
          <a:p>
            <a:pPr algn="ctr"/>
            <a:r>
              <a:rPr lang="en-US" sz="3600" b="1" dirty="0">
                <a:sym typeface="Wingdings" panose="05000000000000000000" pitchFamily="2" charset="2"/>
              </a:rPr>
              <a:t>“Responsible” Employees</a:t>
            </a:r>
          </a:p>
          <a:p>
            <a:pPr algn="ctr"/>
            <a:r>
              <a:rPr lang="en-US" sz="3600" b="1" dirty="0">
                <a:sym typeface="Wingdings" panose="05000000000000000000" pitchFamily="2" charset="2"/>
              </a:rPr>
              <a:t>for Title IX Purposes</a:t>
            </a:r>
          </a:p>
        </p:txBody>
      </p:sp>
      <p:sp>
        <p:nvSpPr>
          <p:cNvPr id="2" name="Footer Placeholder 1"/>
          <p:cNvSpPr>
            <a:spLocks noGrp="1"/>
          </p:cNvSpPr>
          <p:nvPr>
            <p:ph type="ftr" sz="quarter" idx="11"/>
          </p:nvPr>
        </p:nvSpPr>
        <p:spPr>
          <a:xfrm>
            <a:off x="-609600" y="6324600"/>
            <a:ext cx="2350681" cy="365125"/>
          </a:xfrm>
        </p:spPr>
        <p:txBody>
          <a:bodyPr/>
          <a:lstStyle/>
          <a:p>
            <a:r>
              <a:rPr lang="en-US" dirty="0"/>
              <a:t>© Peter Lake, 2016</a:t>
            </a:r>
          </a:p>
        </p:txBody>
      </p:sp>
    </p:spTree>
    <p:extLst>
      <p:ext uri="{BB962C8B-B14F-4D97-AF65-F5344CB8AC3E}">
        <p14:creationId xmlns:p14="http://schemas.microsoft.com/office/powerpoint/2010/main" val="35904468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Types of Employees for Title IX Purposes—“Badges”</a:t>
            </a:r>
          </a:p>
        </p:txBody>
      </p:sp>
      <p:sp>
        <p:nvSpPr>
          <p:cNvPr id="5" name="Content Placeholder 4"/>
          <p:cNvSpPr txBox="1">
            <a:spLocks noGrp="1"/>
          </p:cNvSpPr>
          <p:nvPr>
            <p:ph idx="1"/>
          </p:nvPr>
        </p:nvSpPr>
        <p:spPr>
          <a:xfrm>
            <a:off x="457200" y="2209800"/>
            <a:ext cx="8229600" cy="2934137"/>
          </a:xfrm>
          <a:prstGeom prst="rect">
            <a:avLst/>
          </a:prstGeom>
          <a:noFill/>
        </p:spPr>
        <p:txBody>
          <a:bodyPr wrap="square" rtlCol="0">
            <a:spAutoFit/>
          </a:bodyPr>
          <a:lstStyle/>
          <a:p>
            <a:pPr marL="109728" indent="0">
              <a:buNone/>
            </a:pPr>
            <a:r>
              <a:rPr lang="en-US" sz="2800" dirty="0"/>
              <a:t>1.  Confidential Resources</a:t>
            </a:r>
          </a:p>
          <a:p>
            <a:pPr marL="109728" indent="0">
              <a:buNone/>
            </a:pPr>
            <a:r>
              <a:rPr lang="en-US" sz="2800" dirty="0"/>
              <a:t>2.  Responsible Employee</a:t>
            </a:r>
          </a:p>
          <a:p>
            <a:pPr marL="109728" indent="0">
              <a:buNone/>
            </a:pPr>
            <a:r>
              <a:rPr lang="en-US" sz="2800" dirty="0"/>
              <a:t>3.  Responders</a:t>
            </a:r>
          </a:p>
          <a:p>
            <a:pPr marL="109728" indent="0">
              <a:buNone/>
            </a:pPr>
            <a:endParaRPr lang="en-US" sz="2800" dirty="0"/>
          </a:p>
          <a:p>
            <a:pPr marL="109728" indent="0">
              <a:buNone/>
            </a:pPr>
            <a:r>
              <a:rPr lang="en-US" sz="2800" dirty="0"/>
              <a:t>[NOTE: The Clery Act and CSAs]</a:t>
            </a:r>
          </a:p>
          <a:p>
            <a:endParaRPr lang="en-US" sz="2800" dirty="0"/>
          </a:p>
        </p:txBody>
      </p:sp>
      <p:sp>
        <p:nvSpPr>
          <p:cNvPr id="2" name="Footer Placeholder 1"/>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579880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sz="half" idx="1"/>
          </p:nvPr>
        </p:nvSpPr>
        <p:spPr>
          <a:xfrm>
            <a:off x="292309" y="1219200"/>
            <a:ext cx="8354963" cy="4648200"/>
          </a:xfrm>
        </p:spPr>
        <p:txBody>
          <a:bodyPr>
            <a:noAutofit/>
          </a:bodyPr>
          <a:lstStyle/>
          <a:p>
            <a:pPr marL="285750" indent="-285750"/>
            <a:r>
              <a:rPr lang="en-US" altLang="en-US" sz="2400" dirty="0"/>
              <a:t>Develop basic understanding of implementation of the “Four Corner” model</a:t>
            </a:r>
          </a:p>
          <a:p>
            <a:pPr marL="285750" indent="-285750"/>
            <a:r>
              <a:rPr lang="en-US" sz="2400" dirty="0"/>
              <a:t>Learn important legal foundations underlying Title IX</a:t>
            </a:r>
          </a:p>
          <a:p>
            <a:pPr marL="285750" indent="-285750"/>
            <a:r>
              <a:rPr lang="en-US" sz="2400" dirty="0"/>
              <a:t>Examine many critical promising practices</a:t>
            </a:r>
          </a:p>
          <a:p>
            <a:pPr marL="285750" indent="-285750"/>
            <a:r>
              <a:rPr lang="en-US" sz="2400" dirty="0"/>
              <a:t>Consider how recent guidance and resolutions impact practices on campus</a:t>
            </a:r>
          </a:p>
          <a:p>
            <a:pPr marL="285750" indent="-285750"/>
            <a:r>
              <a:rPr lang="en-US" sz="2400" dirty="0"/>
              <a:t>Develop stronger approaches to balancing academic freedom rights with Title IX compliance</a:t>
            </a:r>
          </a:p>
          <a:p>
            <a:pPr marL="285750" indent="-285750"/>
            <a:r>
              <a:rPr lang="en-US" sz="2400" dirty="0"/>
              <a:t>Identify strategies for utilizing the academic side of the house in Title IX efforts</a:t>
            </a:r>
          </a:p>
          <a:p>
            <a:pPr marL="285750" indent="-285750"/>
            <a:r>
              <a:rPr lang="en-US" sz="2400" dirty="0"/>
              <a:t>Discuss possible future developments in Title IX</a:t>
            </a:r>
          </a:p>
          <a:p>
            <a:pPr marL="342900" indent="-342900">
              <a:buFont typeface="Arial" panose="020B0604020202020204" pitchFamily="34" charset="0"/>
              <a:buChar char="•"/>
            </a:pPr>
            <a:endParaRPr lang="en-US" sz="1700" dirty="0"/>
          </a:p>
          <a:p>
            <a:pPr marL="342900" indent="-342900">
              <a:buFont typeface="Arial" panose="020B0604020202020204" pitchFamily="34" charset="0"/>
              <a:buChar char="•"/>
            </a:pPr>
            <a:endParaRPr lang="en-US" altLang="en-US" sz="2400" dirty="0"/>
          </a:p>
          <a:p>
            <a:pPr marL="342900" indent="-342900">
              <a:buFont typeface="Arial" panose="020B0604020202020204" pitchFamily="34" charset="0"/>
              <a:buChar char="•"/>
            </a:pPr>
            <a:endParaRPr lang="en-US" altLang="en-US" sz="2400" dirty="0"/>
          </a:p>
          <a:p>
            <a:pPr marL="342900" indent="-342900">
              <a:buFont typeface="Arial" panose="020B0604020202020204" pitchFamily="34" charset="0"/>
              <a:buChar char="•"/>
            </a:pPr>
            <a:endParaRPr lang="en-US" altLang="en-US" sz="2400" dirty="0"/>
          </a:p>
          <a:p>
            <a:pPr marL="342900" indent="-342900">
              <a:buFont typeface="Arial" panose="020B0604020202020204" pitchFamily="34" charset="0"/>
              <a:buChar char="•"/>
            </a:pPr>
            <a:endParaRPr lang="en-US" altLang="en-US" sz="2400" dirty="0"/>
          </a:p>
        </p:txBody>
      </p:sp>
      <p:sp>
        <p:nvSpPr>
          <p:cNvPr id="2" name="Title 1"/>
          <p:cNvSpPr>
            <a:spLocks noGrp="1"/>
          </p:cNvSpPr>
          <p:nvPr>
            <p:ph type="title"/>
          </p:nvPr>
        </p:nvSpPr>
        <p:spPr/>
        <p:txBody>
          <a:bodyPr/>
          <a:lstStyle/>
          <a:p>
            <a:r>
              <a:rPr lang="en-US" dirty="0"/>
              <a:t>Goals/Learning Objectives:</a:t>
            </a:r>
          </a:p>
        </p:txBody>
      </p:sp>
      <p:sp>
        <p:nvSpPr>
          <p:cNvPr id="3" name="Footer Placeholder 2"/>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1647694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a:r>
              <a:rPr lang="en-US" sz="2800" dirty="0"/>
              <a:t>Professional, licensed health care providers, mental health counselors and pastoral counselors </a:t>
            </a:r>
            <a:r>
              <a:rPr lang="en-US" sz="2800" i="1" dirty="0"/>
              <a:t>will not report any information to anyone </a:t>
            </a:r>
            <a:r>
              <a:rPr lang="en-US" sz="2800" dirty="0"/>
              <a:t>without a victim’s permission except in very rare circumstances…</a:t>
            </a:r>
          </a:p>
          <a:p>
            <a:pPr marL="109728"/>
            <a:r>
              <a:rPr lang="en-US" sz="2800" dirty="0"/>
              <a:t>Under certain state laws, mandated reporting may occur in the cases of minors, imminent harm to self or others, or a requirement to testify in a criminal case.</a:t>
            </a:r>
          </a:p>
          <a:p>
            <a:endParaRPr lang="en-US" sz="3200" dirty="0"/>
          </a:p>
          <a:p>
            <a:pPr marL="109728" indent="0">
              <a:buNone/>
            </a:pPr>
            <a:endParaRPr lang="en-US" dirty="0"/>
          </a:p>
        </p:txBody>
      </p:sp>
      <p:sp>
        <p:nvSpPr>
          <p:cNvPr id="4" name="Title 3"/>
          <p:cNvSpPr>
            <a:spLocks noGrp="1"/>
          </p:cNvSpPr>
          <p:nvPr>
            <p:ph type="title"/>
          </p:nvPr>
        </p:nvSpPr>
        <p:spPr/>
        <p:txBody>
          <a:bodyPr/>
          <a:lstStyle/>
          <a:p>
            <a:r>
              <a:rPr lang="en-US" dirty="0"/>
              <a:t>1. Confidential Resources</a:t>
            </a:r>
          </a:p>
        </p:txBody>
      </p:sp>
      <p:sp>
        <p:nvSpPr>
          <p:cNvPr id="5" name="TextBox 4"/>
          <p:cNvSpPr txBox="1"/>
          <p:nvPr/>
        </p:nvSpPr>
        <p:spPr>
          <a:xfrm>
            <a:off x="3733800" y="5532372"/>
            <a:ext cx="5613812" cy="1077218"/>
          </a:xfrm>
          <a:prstGeom prst="rect">
            <a:avLst/>
          </a:prstGeom>
          <a:noFill/>
        </p:spPr>
        <p:txBody>
          <a:bodyPr wrap="square" rtlCol="0">
            <a:spAutoFit/>
          </a:bodyPr>
          <a:lstStyle/>
          <a:p>
            <a:r>
              <a:rPr lang="en-US" sz="1600" dirty="0"/>
              <a:t>*</a:t>
            </a:r>
            <a:r>
              <a:rPr lang="en-US" sz="1600" i="1" dirty="0"/>
              <a:t>Sample Language for Reporting and Confidentiality Disclosing Sexual Violence </a:t>
            </a:r>
            <a:r>
              <a:rPr lang="en-US" sz="1600" dirty="0"/>
              <a:t>(April 2014), </a:t>
            </a:r>
            <a:r>
              <a:rPr lang="en-US" sz="1600" dirty="0">
                <a:hlinkClick r:id="rId2"/>
              </a:rPr>
              <a:t>https://www.notalone.gov/assets/reporting-confidentiality-policy.pdf</a:t>
            </a:r>
            <a:r>
              <a:rPr lang="en-US" sz="1600" dirty="0"/>
              <a:t> </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1103474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7550" y="1828628"/>
            <a:ext cx="8229600" cy="4525963"/>
          </a:xfrm>
        </p:spPr>
        <p:txBody>
          <a:bodyPr/>
          <a:lstStyle/>
          <a:p>
            <a:pPr marL="109728" indent="0">
              <a:buNone/>
            </a:pPr>
            <a:r>
              <a:rPr lang="en-US" sz="2800" dirty="0"/>
              <a:t>Rape crisis/sexual assault advocates or other advocates will maintain the victim’s confidentiality but </a:t>
            </a:r>
            <a:r>
              <a:rPr lang="en-US" sz="2800" i="1" dirty="0"/>
              <a:t>may file a limited report </a:t>
            </a:r>
            <a:r>
              <a:rPr lang="en-US" sz="2800" dirty="0"/>
              <a:t>(date, time, location and nature of the incident) to the school’s Title IX Coordinator.</a:t>
            </a:r>
          </a:p>
          <a:p>
            <a:pPr marL="109728" indent="0">
              <a:buNone/>
            </a:pPr>
            <a:endParaRPr lang="en-US" dirty="0"/>
          </a:p>
        </p:txBody>
      </p:sp>
      <p:sp>
        <p:nvSpPr>
          <p:cNvPr id="4" name="Title 3"/>
          <p:cNvSpPr>
            <a:spLocks noGrp="1"/>
          </p:cNvSpPr>
          <p:nvPr>
            <p:ph type="title"/>
          </p:nvPr>
        </p:nvSpPr>
        <p:spPr/>
        <p:txBody>
          <a:bodyPr>
            <a:normAutofit fontScale="90000"/>
          </a:bodyPr>
          <a:lstStyle/>
          <a:p>
            <a:r>
              <a:rPr lang="en-US" dirty="0"/>
              <a:t>Confidential Resources—     Limited Reporters</a:t>
            </a:r>
          </a:p>
        </p:txBody>
      </p:sp>
      <p:sp>
        <p:nvSpPr>
          <p:cNvPr id="5" name="TextBox 4"/>
          <p:cNvSpPr txBox="1"/>
          <p:nvPr/>
        </p:nvSpPr>
        <p:spPr>
          <a:xfrm>
            <a:off x="4038600" y="5227587"/>
            <a:ext cx="4831080" cy="1323439"/>
          </a:xfrm>
          <a:prstGeom prst="rect">
            <a:avLst/>
          </a:prstGeom>
          <a:noFill/>
        </p:spPr>
        <p:txBody>
          <a:bodyPr wrap="square" rtlCol="0">
            <a:spAutoFit/>
          </a:bodyPr>
          <a:lstStyle/>
          <a:p>
            <a:r>
              <a:rPr lang="en-US" sz="1600" dirty="0"/>
              <a:t>*</a:t>
            </a:r>
            <a:r>
              <a:rPr lang="en-US" sz="1600" i="1" dirty="0"/>
              <a:t>Sample Language for Reporting and Confidentiality Disclosing Sexual Violence </a:t>
            </a:r>
            <a:r>
              <a:rPr lang="en-US" sz="1600" dirty="0"/>
              <a:t>(April 2014), </a:t>
            </a:r>
            <a:r>
              <a:rPr lang="en-US" sz="1600" dirty="0">
                <a:hlinkClick r:id="rId3"/>
              </a:rPr>
              <a:t>https://www.notalone.gov/assets/reporting-confidentiality-policy.pdf</a:t>
            </a:r>
            <a:r>
              <a:rPr lang="en-US" sz="1600" dirty="0"/>
              <a:t> </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4024303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sz="2800" dirty="0"/>
              <a:t>“According to OCR’s </a:t>
            </a:r>
            <a:r>
              <a:rPr lang="en-US" sz="2800" i="1" dirty="0"/>
              <a:t>2001 Guidance</a:t>
            </a:r>
            <a:r>
              <a:rPr lang="en-US" sz="2800" dirty="0"/>
              <a:t>, a responsible employee includes any employee: (1) who has the authority to take action to redress sexual violence; (2) who has been given the duty of reporting incidents of sexual violence or any other misconduct by students to the Title IX coordinator or other appropriate school designee; </a:t>
            </a:r>
            <a:r>
              <a:rPr lang="en-US" sz="2800" b="1" i="1" dirty="0"/>
              <a:t>or</a:t>
            </a:r>
            <a:r>
              <a:rPr lang="en-US" sz="2800" dirty="0"/>
              <a:t> (3) whom a student could reasonably believe has this authority or duty.”</a:t>
            </a:r>
          </a:p>
          <a:p>
            <a:pPr marL="109728" indent="0">
              <a:buNone/>
            </a:pPr>
            <a:endParaRPr lang="en-US" dirty="0"/>
          </a:p>
        </p:txBody>
      </p:sp>
      <p:sp>
        <p:nvSpPr>
          <p:cNvPr id="4" name="Title 3"/>
          <p:cNvSpPr>
            <a:spLocks noGrp="1"/>
          </p:cNvSpPr>
          <p:nvPr>
            <p:ph type="title"/>
          </p:nvPr>
        </p:nvSpPr>
        <p:spPr/>
        <p:txBody>
          <a:bodyPr/>
          <a:lstStyle/>
          <a:p>
            <a:r>
              <a:rPr lang="en-US" dirty="0"/>
              <a:t>2. Responsible Employees</a:t>
            </a:r>
          </a:p>
        </p:txBody>
      </p:sp>
      <p:sp>
        <p:nvSpPr>
          <p:cNvPr id="5" name="TextBox 4"/>
          <p:cNvSpPr txBox="1"/>
          <p:nvPr/>
        </p:nvSpPr>
        <p:spPr>
          <a:xfrm>
            <a:off x="4215248" y="5470816"/>
            <a:ext cx="4804410" cy="1200329"/>
          </a:xfrm>
          <a:prstGeom prst="rect">
            <a:avLst/>
          </a:prstGeom>
          <a:noFill/>
        </p:spPr>
        <p:txBody>
          <a:bodyPr wrap="square" rtlCol="0">
            <a:spAutoFit/>
          </a:bodyPr>
          <a:lstStyle/>
          <a:p>
            <a:r>
              <a:rPr lang="en-US" dirty="0"/>
              <a:t>*US Dept. of Ed. Office for Civil Rights, </a:t>
            </a:r>
            <a:r>
              <a:rPr lang="en-US" i="1" dirty="0"/>
              <a:t>Questions and Answers on Title IX and Sexual Violence </a:t>
            </a:r>
            <a:r>
              <a:rPr lang="en-US" dirty="0"/>
              <a:t>(April 2014), pg. 15 (numeration and emphasis added).</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8947816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49809"/>
            <a:ext cx="8229600" cy="4525963"/>
          </a:xfrm>
        </p:spPr>
        <p:txBody>
          <a:bodyPr/>
          <a:lstStyle/>
          <a:p>
            <a:pPr marL="109728" indent="0">
              <a:buSzPct val="100000"/>
              <a:buNone/>
            </a:pPr>
            <a:r>
              <a:rPr lang="en-US" sz="2400" dirty="0"/>
              <a:t>1.  “Authority to redress”</a:t>
            </a:r>
          </a:p>
          <a:p>
            <a:pPr marL="109728" indent="0">
              <a:buSzPct val="100000"/>
              <a:buNone/>
            </a:pPr>
            <a:r>
              <a:rPr lang="en-US" sz="2400" dirty="0"/>
              <a:t>2.  “Given duty” to report (by contract, policy or rule of law?)</a:t>
            </a:r>
          </a:p>
          <a:p>
            <a:pPr marL="109728" indent="0">
              <a:buSzPct val="100000"/>
              <a:buNone/>
            </a:pPr>
            <a:r>
              <a:rPr lang="en-US" sz="2400" dirty="0"/>
              <a:t>3. “Whom a student reasonably believes has the authority or duty?”</a:t>
            </a:r>
          </a:p>
          <a:p>
            <a:pPr marL="708660" lvl="1" indent="-342900">
              <a:buSzPct val="100000"/>
            </a:pPr>
            <a:r>
              <a:rPr lang="en-US" sz="2000" dirty="0">
                <a:sym typeface="Wingdings" panose="05000000000000000000" pitchFamily="2" charset="2"/>
              </a:rPr>
              <a:t>Connect with climate checks.</a:t>
            </a:r>
          </a:p>
          <a:p>
            <a:pPr marL="708660" lvl="1" indent="-342900">
              <a:buSzPct val="100000"/>
            </a:pPr>
            <a:r>
              <a:rPr lang="en-US" sz="2000" dirty="0">
                <a:sym typeface="Wingdings" panose="05000000000000000000" pitchFamily="2" charset="2"/>
              </a:rPr>
              <a:t>Clear policy language.  </a:t>
            </a:r>
            <a:endParaRPr lang="en-US" sz="2000" dirty="0"/>
          </a:p>
          <a:p>
            <a:pPr marL="109728" indent="0">
              <a:buNone/>
            </a:pPr>
            <a:endParaRPr lang="en-US" dirty="0"/>
          </a:p>
        </p:txBody>
      </p:sp>
      <p:sp>
        <p:nvSpPr>
          <p:cNvPr id="4" name="Title 3"/>
          <p:cNvSpPr>
            <a:spLocks noGrp="1"/>
          </p:cNvSpPr>
          <p:nvPr>
            <p:ph type="title"/>
          </p:nvPr>
        </p:nvSpPr>
        <p:spPr/>
        <p:txBody>
          <a:bodyPr>
            <a:normAutofit fontScale="90000"/>
          </a:bodyPr>
          <a:lstStyle/>
          <a:p>
            <a:r>
              <a:rPr lang="en-US" dirty="0"/>
              <a:t>Responsible Employees—          Key Points</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6993315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109728" indent="0">
              <a:buNone/>
            </a:pPr>
            <a:r>
              <a:rPr lang="en-US" dirty="0"/>
              <a:t>“A school </a:t>
            </a:r>
            <a:r>
              <a:rPr lang="en-US" b="1" i="1" u="sng" dirty="0"/>
              <a:t>must make clear </a:t>
            </a:r>
            <a:r>
              <a:rPr lang="en-US" dirty="0"/>
              <a:t>to all of its employees and students which staff members are responsible employees so that students can make informed decisions about whether to disclose information to those employees. A school </a:t>
            </a:r>
            <a:r>
              <a:rPr lang="en-US" b="1" i="1" u="sng" dirty="0"/>
              <a:t>must also inform </a:t>
            </a:r>
            <a:r>
              <a:rPr lang="en-US" dirty="0"/>
              <a:t>all employees of their own reporting responsibilities and the importance of informing complainants of: (1) the reporting obligations of responsible employees; (2) complainants’ option to request confidentiality and available confidential advocacy, counseling, or other support services; and (3) complainants’ right to file a Title IX complaint with the school and to report a crime to campus or local law enforcement.”</a:t>
            </a:r>
          </a:p>
          <a:p>
            <a:pPr marL="109728" indent="0">
              <a:buNone/>
            </a:pPr>
            <a:endParaRPr lang="en-US" dirty="0"/>
          </a:p>
        </p:txBody>
      </p:sp>
      <p:sp>
        <p:nvSpPr>
          <p:cNvPr id="4" name="Title 3"/>
          <p:cNvSpPr>
            <a:spLocks noGrp="1"/>
          </p:cNvSpPr>
          <p:nvPr>
            <p:ph type="title"/>
          </p:nvPr>
        </p:nvSpPr>
        <p:spPr/>
        <p:txBody>
          <a:bodyPr/>
          <a:lstStyle/>
          <a:p>
            <a:r>
              <a:rPr lang="en-US" dirty="0"/>
              <a:t>Responsible Employees Cont’d</a:t>
            </a:r>
          </a:p>
        </p:txBody>
      </p:sp>
      <p:sp>
        <p:nvSpPr>
          <p:cNvPr id="5" name="TextBox 4"/>
          <p:cNvSpPr txBox="1"/>
          <p:nvPr/>
        </p:nvSpPr>
        <p:spPr>
          <a:xfrm>
            <a:off x="3810000" y="5701649"/>
            <a:ext cx="4653692" cy="738664"/>
          </a:xfrm>
          <a:prstGeom prst="rect">
            <a:avLst/>
          </a:prstGeom>
          <a:noFill/>
        </p:spPr>
        <p:txBody>
          <a:bodyPr wrap="square" rtlCol="0">
            <a:spAutoFit/>
          </a:bodyPr>
          <a:lstStyle/>
          <a:p>
            <a:r>
              <a:rPr lang="en-US" sz="1400" dirty="0"/>
              <a:t>*US Dept. of Ed. Office for Civil Rights, </a:t>
            </a:r>
            <a:r>
              <a:rPr lang="en-US" sz="1400" i="1" dirty="0"/>
              <a:t>Questions and Answers on Title IX and Sexual Violence </a:t>
            </a:r>
            <a:r>
              <a:rPr lang="en-US" sz="1400" dirty="0"/>
              <a:t>(April 2014), pg. 15 (numeration and emphasis added).</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2467673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2800" dirty="0">
                <a:latin typeface="Arial" panose="020B0604020202020204" pitchFamily="34" charset="0"/>
                <a:cs typeface="Arial" panose="020B0604020202020204" pitchFamily="34" charset="0"/>
              </a:rPr>
              <a:t>Consider your campus culture</a:t>
            </a:r>
          </a:p>
          <a:p>
            <a:endParaRPr lang="en-US" sz="12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Make it clear who is responsible and who is not </a:t>
            </a:r>
            <a:r>
              <a:rPr lang="en-US" sz="2800" dirty="0">
                <a:latin typeface="Arial" panose="020B0604020202020204" pitchFamily="34" charset="0"/>
                <a:cs typeface="Arial" panose="020B0604020202020204" pitchFamily="34" charset="0"/>
                <a:sym typeface="Wingdings" panose="05000000000000000000" pitchFamily="2" charset="2"/>
              </a:rPr>
              <a:t> A clear policy will go a long way in determining what people “reasonably believe”</a:t>
            </a:r>
          </a:p>
          <a:p>
            <a:endParaRPr lang="en-US" sz="12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Consider how you will train</a:t>
            </a:r>
          </a:p>
          <a:p>
            <a:endParaRPr lang="en-US" sz="12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“If an RA is required to report other misconduct that violates school policy, then the RA would be considered a responsible employee obligated to report incidents of sexual violence that violate school policy.” </a:t>
            </a:r>
          </a:p>
          <a:p>
            <a:pPr marL="109728" indent="0">
              <a:buNone/>
            </a:pPr>
            <a:endParaRPr lang="en-US" dirty="0"/>
          </a:p>
        </p:txBody>
      </p:sp>
      <p:sp>
        <p:nvSpPr>
          <p:cNvPr id="4" name="Title 3"/>
          <p:cNvSpPr>
            <a:spLocks noGrp="1"/>
          </p:cNvSpPr>
          <p:nvPr>
            <p:ph type="title"/>
          </p:nvPr>
        </p:nvSpPr>
        <p:spPr/>
        <p:txBody>
          <a:bodyPr/>
          <a:lstStyle/>
          <a:p>
            <a:r>
              <a:rPr lang="en-US" dirty="0"/>
              <a:t>RAs and Faculty?</a:t>
            </a:r>
          </a:p>
        </p:txBody>
      </p:sp>
      <p:sp>
        <p:nvSpPr>
          <p:cNvPr id="5" name="TextBox 4"/>
          <p:cNvSpPr txBox="1"/>
          <p:nvPr/>
        </p:nvSpPr>
        <p:spPr>
          <a:xfrm>
            <a:off x="3086100" y="5946008"/>
            <a:ext cx="6057900" cy="523220"/>
          </a:xfrm>
          <a:prstGeom prst="rect">
            <a:avLst/>
          </a:prstGeom>
          <a:noFill/>
        </p:spPr>
        <p:txBody>
          <a:bodyPr wrap="square" rtlCol="0">
            <a:spAutoFit/>
          </a:bodyPr>
          <a:lstStyle/>
          <a:p>
            <a:r>
              <a:rPr lang="en-US" sz="1400" dirty="0"/>
              <a:t>US Dept. of Ed. Office for Civil Rights, </a:t>
            </a:r>
            <a:r>
              <a:rPr lang="en-US" sz="1400" i="1" dirty="0"/>
              <a:t>Questions and Answers on Title IX and Sexual Violence </a:t>
            </a:r>
            <a:r>
              <a:rPr lang="en-US" sz="1400" dirty="0"/>
              <a:t>(April 2014), pg. 17.</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6265126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Friends/Family</a:t>
            </a:r>
          </a:p>
          <a:p>
            <a:r>
              <a:rPr lang="en-US" sz="2400" dirty="0"/>
              <a:t>Other Staff</a:t>
            </a:r>
          </a:p>
          <a:p>
            <a:r>
              <a:rPr lang="en-US" sz="2400" dirty="0"/>
              <a:t>Certain Faculty</a:t>
            </a:r>
          </a:p>
          <a:p>
            <a:r>
              <a:rPr lang="en-US" sz="2400" dirty="0"/>
              <a:t>Third Parties</a:t>
            </a:r>
          </a:p>
          <a:p>
            <a:pPr marL="109728" indent="0">
              <a:buNone/>
            </a:pPr>
            <a:endParaRPr lang="en-US" dirty="0"/>
          </a:p>
        </p:txBody>
      </p:sp>
      <p:sp>
        <p:nvSpPr>
          <p:cNvPr id="4" name="Title 3"/>
          <p:cNvSpPr>
            <a:spLocks noGrp="1"/>
          </p:cNvSpPr>
          <p:nvPr>
            <p:ph type="title"/>
          </p:nvPr>
        </p:nvSpPr>
        <p:spPr/>
        <p:txBody>
          <a:bodyPr/>
          <a:lstStyle/>
          <a:p>
            <a:r>
              <a:rPr lang="en-US" dirty="0"/>
              <a:t>3. Responders</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85924763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457200" indent="-457200"/>
            <a:r>
              <a:rPr lang="en-US" sz="2800" dirty="0"/>
              <a:t>Coach?</a:t>
            </a:r>
          </a:p>
          <a:p>
            <a:pPr marL="457200" indent="-457200"/>
            <a:r>
              <a:rPr lang="en-US" sz="2800" dirty="0"/>
              <a:t>Works for…?</a:t>
            </a:r>
          </a:p>
          <a:p>
            <a:pPr marL="457200" indent="-457200"/>
            <a:r>
              <a:rPr lang="en-US" sz="2800" dirty="0"/>
              <a:t>Super human?</a:t>
            </a:r>
          </a:p>
          <a:p>
            <a:pPr marL="457200" indent="-457200"/>
            <a:r>
              <a:rPr lang="en-US" sz="2800" dirty="0"/>
              <a:t>Unlike any other federal compliance official in higher </a:t>
            </a:r>
            <a:r>
              <a:rPr lang="en-US" sz="2800" dirty="0" err="1"/>
              <a:t>ed</a:t>
            </a:r>
            <a:r>
              <a:rPr lang="en-US" sz="2800" dirty="0"/>
              <a:t>?</a:t>
            </a:r>
          </a:p>
          <a:p>
            <a:pPr marL="457200" indent="-457200"/>
            <a:r>
              <a:rPr lang="en-US" sz="2800" dirty="0"/>
              <a:t>Champion of “Compliance U”?</a:t>
            </a:r>
          </a:p>
          <a:p>
            <a:pPr marL="457200" indent="-457200"/>
            <a:r>
              <a:rPr lang="en-US" sz="2800" dirty="0"/>
              <a:t>$$$$$$$$?</a:t>
            </a:r>
          </a:p>
          <a:p>
            <a:pPr marL="457200" indent="-457200"/>
            <a:r>
              <a:rPr lang="en-US" sz="2800" dirty="0"/>
              <a:t>Evolving?</a:t>
            </a:r>
          </a:p>
          <a:p>
            <a:pPr marL="457200" indent="-457200"/>
            <a:r>
              <a:rPr lang="en-US" sz="2800" dirty="0"/>
              <a:t>Lawyer’s Relief Act? JD preferred? (But not the general counsel)</a:t>
            </a:r>
          </a:p>
          <a:p>
            <a:pPr marL="457200" indent="-457200"/>
            <a:r>
              <a:rPr lang="en-US" sz="2800" dirty="0"/>
              <a:t>New academic discipline?</a:t>
            </a:r>
          </a:p>
          <a:p>
            <a:pPr marL="457200" indent="-457200"/>
            <a:r>
              <a:rPr lang="en-US" sz="2800" dirty="0"/>
              <a:t>Job description should match duties of the job </a:t>
            </a:r>
          </a:p>
          <a:p>
            <a:pPr marL="457200" indent="-457200"/>
            <a:r>
              <a:rPr lang="en-US" sz="2800" dirty="0"/>
              <a:t>Conflicts of interest</a:t>
            </a:r>
          </a:p>
          <a:p>
            <a:pPr marL="109728" indent="0">
              <a:buNone/>
            </a:pPr>
            <a:endParaRPr lang="en-US" dirty="0"/>
          </a:p>
        </p:txBody>
      </p:sp>
      <p:sp>
        <p:nvSpPr>
          <p:cNvPr id="4" name="Title 3"/>
          <p:cNvSpPr>
            <a:spLocks noGrp="1"/>
          </p:cNvSpPr>
          <p:nvPr>
            <p:ph type="title"/>
          </p:nvPr>
        </p:nvSpPr>
        <p:spPr/>
        <p:txBody>
          <a:bodyPr/>
          <a:lstStyle/>
          <a:p>
            <a:r>
              <a:rPr lang="en-US" dirty="0"/>
              <a:t>The Title IX Coordinator</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42166014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26616"/>
          </a:xfrm>
        </p:spPr>
        <p:txBody>
          <a:bodyPr/>
          <a:lstStyle/>
          <a:p>
            <a:pPr marL="109728" indent="0">
              <a:buNone/>
            </a:pPr>
            <a:r>
              <a:rPr lang="en-US" sz="2400" dirty="0"/>
              <a:t>Three items released by OCR on April 24, 2015:</a:t>
            </a:r>
          </a:p>
          <a:p>
            <a:pPr marL="914400" lvl="1" indent="-457200">
              <a:buFont typeface="+mj-lt"/>
              <a:buAutoNum type="arabicPeriod"/>
            </a:pPr>
            <a:r>
              <a:rPr lang="en-US" sz="2000" dirty="0"/>
              <a:t>Dear Colleague Letter regarding Title IX Coordinators</a:t>
            </a:r>
          </a:p>
          <a:p>
            <a:pPr marL="914400" lvl="1" indent="-457200">
              <a:buFont typeface="+mj-lt"/>
              <a:buAutoNum type="arabicPeriod"/>
            </a:pPr>
            <a:r>
              <a:rPr lang="en-US" sz="2000" dirty="0"/>
              <a:t>Letter directly to Title IX Coordinators </a:t>
            </a:r>
          </a:p>
          <a:p>
            <a:pPr marL="914400" lvl="1" indent="-457200">
              <a:buFont typeface="+mj-lt"/>
              <a:buAutoNum type="arabicPeriod"/>
            </a:pPr>
            <a:r>
              <a:rPr lang="en-US" sz="2000" dirty="0"/>
              <a:t>Title IX Resource Guide</a:t>
            </a:r>
          </a:p>
          <a:p>
            <a:pPr lvl="1"/>
            <a:endParaRPr lang="en-US" sz="1100" dirty="0"/>
          </a:p>
          <a:p>
            <a:pPr marL="109728" indent="0">
              <a:buNone/>
            </a:pPr>
            <a:r>
              <a:rPr lang="en-US" sz="2400" dirty="0"/>
              <a:t>Release followed statements by VP Joe Biden at Univ. of Illinois as part of “It’s On Us” campaign:</a:t>
            </a:r>
          </a:p>
          <a:p>
            <a:pPr marL="393192" lvl="1" indent="0">
              <a:buNone/>
            </a:pPr>
            <a:r>
              <a:rPr lang="en-US" sz="2000" dirty="0"/>
              <a:t>“All too often . . . institutions re-victimize the victim in the process; that happens on some college campuses when you report.  There’s no doubt that colleges and universities have to step up.”</a:t>
            </a:r>
          </a:p>
          <a:p>
            <a:pPr marL="109728" indent="0">
              <a:buNone/>
            </a:pPr>
            <a:endParaRPr lang="en-US" dirty="0"/>
          </a:p>
        </p:txBody>
      </p:sp>
      <p:sp>
        <p:nvSpPr>
          <p:cNvPr id="4" name="Title 3"/>
          <p:cNvSpPr>
            <a:spLocks noGrp="1"/>
          </p:cNvSpPr>
          <p:nvPr>
            <p:ph type="title"/>
          </p:nvPr>
        </p:nvSpPr>
        <p:spPr/>
        <p:txBody>
          <a:bodyPr/>
          <a:lstStyle/>
          <a:p>
            <a:r>
              <a:rPr lang="en-US" dirty="0"/>
              <a:t>April 2015</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6849414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a:t>The two letters were in the works for at least a year before release</a:t>
            </a:r>
          </a:p>
          <a:p>
            <a:endParaRPr lang="en-US" sz="1200" dirty="0"/>
          </a:p>
          <a:p>
            <a:r>
              <a:rPr lang="en-US" sz="2800" dirty="0"/>
              <a:t>“Not new guidance,” however, reflects OCR enforcement experience</a:t>
            </a:r>
          </a:p>
          <a:p>
            <a:endParaRPr lang="en-US" sz="1200" dirty="0"/>
          </a:p>
          <a:p>
            <a:r>
              <a:rPr lang="en-US" sz="2800" dirty="0"/>
              <a:t>The evolution of the Title IX Coordinator position  and OCR learning through voluntary compliance efforts</a:t>
            </a:r>
          </a:p>
          <a:p>
            <a:endParaRPr lang="en-US" sz="3200" dirty="0"/>
          </a:p>
          <a:p>
            <a:endParaRPr lang="en-US" dirty="0"/>
          </a:p>
        </p:txBody>
      </p:sp>
      <p:sp>
        <p:nvSpPr>
          <p:cNvPr id="4" name="Title 3"/>
          <p:cNvSpPr>
            <a:spLocks noGrp="1"/>
          </p:cNvSpPr>
          <p:nvPr>
            <p:ph type="title"/>
          </p:nvPr>
        </p:nvSpPr>
        <p:spPr/>
        <p:txBody>
          <a:bodyPr/>
          <a:lstStyle/>
          <a:p>
            <a:r>
              <a:rPr lang="en-US" dirty="0"/>
              <a:t>April 2015 Cont’d</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752147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1829761"/>
          </a:xfrm>
        </p:spPr>
        <p:txBody>
          <a:bodyPr/>
          <a:lstStyle/>
          <a:p>
            <a:pPr algn="ctr"/>
            <a:r>
              <a:rPr lang="en-US" dirty="0"/>
              <a:t>Introduction and </a:t>
            </a:r>
            <a:br>
              <a:rPr lang="en-US" dirty="0"/>
            </a:br>
            <a:r>
              <a:rPr lang="en-US" dirty="0"/>
              <a:t>Legal Foundations</a:t>
            </a:r>
          </a:p>
        </p:txBody>
      </p:sp>
      <p:sp>
        <p:nvSpPr>
          <p:cNvPr id="3" name="Footer Placeholder 2"/>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7674093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200" dirty="0">
                <a:sym typeface="Wingdings" panose="05000000000000000000" pitchFamily="2" charset="2"/>
              </a:rPr>
              <a:t>All previous guidance “in full force”</a:t>
            </a:r>
          </a:p>
          <a:p>
            <a:endParaRPr lang="en-US" sz="1100" dirty="0"/>
          </a:p>
          <a:p>
            <a:r>
              <a:rPr lang="en-US" sz="2200" dirty="0"/>
              <a:t>You must designate a Title IX Coordinator!</a:t>
            </a:r>
          </a:p>
          <a:p>
            <a:pPr marL="164592" lvl="1" indent="0">
              <a:buNone/>
            </a:pPr>
            <a:r>
              <a:rPr lang="en-US" sz="2200" i="1" dirty="0"/>
              <a:t>“. . . OCR has found that some of the most egregious and harmful Title IX violations occur when a recipient fails to designate a Title IX coordinator or when a Title IX coordinator has not been sufficiently trained or given the appropriate level of authority to oversee the recipient’s compliance with Title IX.” (</a:t>
            </a:r>
            <a:r>
              <a:rPr lang="en-US" sz="2200" dirty="0"/>
              <a:t>4/24/15 DCL pg. 1.)  </a:t>
            </a:r>
          </a:p>
          <a:p>
            <a:pPr marL="393192" lvl="1"/>
            <a:endParaRPr lang="en-US" sz="1100" dirty="0"/>
          </a:p>
          <a:p>
            <a:r>
              <a:rPr lang="en-US" sz="2200" dirty="0"/>
              <a:t>“Full Support”/“Support” mentioned several times</a:t>
            </a:r>
          </a:p>
          <a:p>
            <a:endParaRPr lang="en-US" sz="1100" dirty="0"/>
          </a:p>
          <a:p>
            <a:r>
              <a:rPr lang="en-US" sz="2200" dirty="0"/>
              <a:t>“Expertise”</a:t>
            </a:r>
          </a:p>
          <a:p>
            <a:pPr marL="109728" indent="0">
              <a:buNone/>
            </a:pPr>
            <a:endParaRPr lang="en-US" dirty="0"/>
          </a:p>
        </p:txBody>
      </p:sp>
      <p:sp>
        <p:nvSpPr>
          <p:cNvPr id="4" name="Title 3"/>
          <p:cNvSpPr>
            <a:spLocks noGrp="1"/>
          </p:cNvSpPr>
          <p:nvPr>
            <p:ph type="title"/>
          </p:nvPr>
        </p:nvSpPr>
        <p:spPr/>
        <p:txBody>
          <a:bodyPr>
            <a:normAutofit fontScale="90000"/>
          </a:bodyPr>
          <a:lstStyle/>
          <a:p>
            <a:r>
              <a:rPr lang="en-US" dirty="0"/>
              <a:t>Highlights of April 2015 Guidance</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23538927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sz="2200" dirty="0"/>
              <a:t>P-20 approach? (CRDC in K-12, Clery Reporting in Higher Ed)</a:t>
            </a:r>
          </a:p>
          <a:p>
            <a:pPr lvl="1"/>
            <a:r>
              <a:rPr lang="en-US" sz="2200" i="1" dirty="0"/>
              <a:t>“The Department’s Office of Postsecondary Education collects information about Title IX coordinators from postsecondary institutions in reports required under the Jeanne Clery Disclosure of Campus Security Policy and Campus Crime Statistics Act and the Higher Education Opportunity Act.” </a:t>
            </a:r>
            <a:r>
              <a:rPr lang="en-US" sz="2200" dirty="0"/>
              <a:t>(4/24/15 DCL, pg. 6.)</a:t>
            </a:r>
          </a:p>
          <a:p>
            <a:pPr lvl="1"/>
            <a:r>
              <a:rPr lang="en-US" sz="2200" i="1" dirty="0"/>
              <a:t>“The Department will begin collecting this information in 2015.”  </a:t>
            </a:r>
            <a:r>
              <a:rPr lang="en-US" sz="2200" dirty="0"/>
              <a:t>(4/24/15 DCL, pg. 6, n. 11.) </a:t>
            </a:r>
          </a:p>
          <a:p>
            <a:pPr lvl="1"/>
            <a:endParaRPr lang="en-US" sz="1100" dirty="0"/>
          </a:p>
          <a:p>
            <a:r>
              <a:rPr lang="en-US" sz="2200" dirty="0"/>
              <a:t>Auditor-like position, with direct contact with federal government</a:t>
            </a:r>
          </a:p>
          <a:p>
            <a:endParaRPr lang="en-US" sz="1100" dirty="0"/>
          </a:p>
          <a:p>
            <a:r>
              <a:rPr lang="en-US" sz="2200" dirty="0"/>
              <a:t>Direct communication with parents</a:t>
            </a:r>
          </a:p>
          <a:p>
            <a:endParaRPr lang="en-US" dirty="0"/>
          </a:p>
        </p:txBody>
      </p:sp>
      <p:sp>
        <p:nvSpPr>
          <p:cNvPr id="4" name="Title 3"/>
          <p:cNvSpPr>
            <a:spLocks noGrp="1"/>
          </p:cNvSpPr>
          <p:nvPr>
            <p:ph type="title"/>
          </p:nvPr>
        </p:nvSpPr>
        <p:spPr/>
        <p:txBody>
          <a:bodyPr/>
          <a:lstStyle/>
          <a:p>
            <a:r>
              <a:rPr lang="en-US" dirty="0"/>
              <a:t>Highlights Cont’d</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2973507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953000"/>
          </a:xfrm>
        </p:spPr>
        <p:txBody>
          <a:bodyPr>
            <a:normAutofit lnSpcReduction="10000"/>
          </a:bodyPr>
          <a:lstStyle/>
          <a:p>
            <a:r>
              <a:rPr lang="en-US" sz="2200" b="1" dirty="0"/>
              <a:t>Visible</a:t>
            </a:r>
            <a:r>
              <a:rPr lang="en-US" sz="2200" dirty="0"/>
              <a:t> position, including on webpage:</a:t>
            </a:r>
          </a:p>
          <a:p>
            <a:pPr marL="800100" lvl="1" indent="-342900">
              <a:buFont typeface="Arial" panose="020B0604020202020204" pitchFamily="34" charset="0"/>
              <a:buChar char="•"/>
            </a:pPr>
            <a:r>
              <a:rPr lang="en-US" sz="2200" dirty="0"/>
              <a:t>Create a webpage with complete Title IX operative info, Title IX policies and procedures, and other related resources</a:t>
            </a:r>
          </a:p>
          <a:p>
            <a:pPr marL="800100" lvl="1" indent="-342900">
              <a:buFont typeface="Arial" panose="020B0604020202020204" pitchFamily="34" charset="0"/>
              <a:buChar char="•"/>
            </a:pPr>
            <a:r>
              <a:rPr lang="en-US" sz="2200" i="1" dirty="0"/>
              <a:t>“A link to this page should be prominently displayed on the recipient’s homepage.”  </a:t>
            </a:r>
            <a:r>
              <a:rPr lang="en-US" sz="2200" dirty="0"/>
              <a:t>(4/24/15 DCL, pg. 6.)</a:t>
            </a:r>
          </a:p>
          <a:p>
            <a:pPr marL="800100" lvl="1" indent="-342900">
              <a:buFont typeface="Arial" panose="020B0604020202020204" pitchFamily="34" charset="0"/>
              <a:buChar char="•"/>
            </a:pPr>
            <a:r>
              <a:rPr lang="en-US" sz="2200" dirty="0"/>
              <a:t>“Two-click rule”</a:t>
            </a:r>
          </a:p>
          <a:p>
            <a:pPr marL="800100" lvl="1" indent="-342900">
              <a:buFont typeface="Arial" panose="020B0604020202020204" pitchFamily="34" charset="0"/>
              <a:buChar char="•"/>
            </a:pPr>
            <a:r>
              <a:rPr lang="en-US" sz="2200" dirty="0"/>
              <a:t>Keep it updated</a:t>
            </a:r>
            <a:r>
              <a:rPr lang="en-US" sz="2200" dirty="0">
                <a:sym typeface="Wingdings" panose="05000000000000000000" pitchFamily="2" charset="2"/>
              </a:rPr>
              <a:t> </a:t>
            </a:r>
            <a:r>
              <a:rPr lang="en-US" sz="2200" dirty="0"/>
              <a:t>No dead links</a:t>
            </a:r>
          </a:p>
          <a:p>
            <a:pPr marL="800100" lvl="1" indent="-342900">
              <a:buFont typeface="Arial" panose="020B0604020202020204" pitchFamily="34" charset="0"/>
              <a:buChar char="•"/>
            </a:pPr>
            <a:r>
              <a:rPr lang="en-US" sz="2200" dirty="0"/>
              <a:t>Discuss reporting options, including confidential options</a:t>
            </a:r>
          </a:p>
          <a:p>
            <a:pPr marL="800100" lvl="1" indent="-342900">
              <a:buFont typeface="Arial" panose="020B0604020202020204" pitchFamily="34" charset="0"/>
              <a:buChar char="•"/>
            </a:pPr>
            <a:r>
              <a:rPr lang="en-US" sz="2200" dirty="0"/>
              <a:t>Don’t forget about social media!</a:t>
            </a:r>
          </a:p>
          <a:p>
            <a:pPr marL="800100" lvl="1" indent="-342900">
              <a:buFont typeface="Arial" panose="020B0604020202020204" pitchFamily="34" charset="0"/>
              <a:buChar char="•"/>
            </a:pPr>
            <a:r>
              <a:rPr lang="en-US" sz="2200" dirty="0"/>
              <a:t>Focus-group testing</a:t>
            </a:r>
          </a:p>
          <a:p>
            <a:pPr marL="800100" lvl="1" indent="-342900">
              <a:buFont typeface="Arial" panose="020B0604020202020204" pitchFamily="34" charset="0"/>
              <a:buChar char="•"/>
            </a:pPr>
            <a:r>
              <a:rPr lang="en-US" sz="2200" dirty="0"/>
              <a:t>Remember, your Title IX web presence is integral to compliance.</a:t>
            </a:r>
          </a:p>
          <a:p>
            <a:pPr marL="109728" indent="0">
              <a:buNone/>
            </a:pPr>
            <a:endParaRPr lang="en-US" dirty="0"/>
          </a:p>
        </p:txBody>
      </p:sp>
      <p:sp>
        <p:nvSpPr>
          <p:cNvPr id="4" name="Title 3"/>
          <p:cNvSpPr>
            <a:spLocks noGrp="1"/>
          </p:cNvSpPr>
          <p:nvPr>
            <p:ph type="title"/>
          </p:nvPr>
        </p:nvSpPr>
        <p:spPr/>
        <p:txBody>
          <a:bodyPr/>
          <a:lstStyle/>
          <a:p>
            <a:r>
              <a:rPr lang="en-US" dirty="0"/>
              <a:t>Highlights Cont’d</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6815571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555832" cy="4525963"/>
          </a:xfrm>
        </p:spPr>
        <p:txBody>
          <a:bodyPr/>
          <a:lstStyle/>
          <a:p>
            <a:r>
              <a:rPr lang="en-US" sz="2200" dirty="0">
                <a:sym typeface="Wingdings" panose="05000000000000000000" pitchFamily="2" charset="2"/>
              </a:rPr>
              <a:t>“No vacancy” in position </a:t>
            </a:r>
          </a:p>
          <a:p>
            <a:pPr marL="800100" lvl="1" indent="-342900">
              <a:buFont typeface="Arial" panose="020B0604020202020204" pitchFamily="34" charset="0"/>
              <a:buChar char="•"/>
            </a:pPr>
            <a:r>
              <a:rPr lang="en-US" sz="2200" dirty="0">
                <a:sym typeface="Wingdings" panose="05000000000000000000" pitchFamily="2" charset="2"/>
              </a:rPr>
              <a:t>One designee</a:t>
            </a:r>
          </a:p>
          <a:p>
            <a:pPr marL="800100" lvl="1" indent="-342900">
              <a:buFont typeface="Arial" panose="020B0604020202020204" pitchFamily="34" charset="0"/>
              <a:buChar char="•"/>
            </a:pPr>
            <a:r>
              <a:rPr lang="en-US" sz="2200" dirty="0">
                <a:sym typeface="Wingdings" panose="05000000000000000000" pitchFamily="2" charset="2"/>
              </a:rPr>
              <a:t>“Actually serving”</a:t>
            </a:r>
          </a:p>
          <a:p>
            <a:pPr lvl="1"/>
            <a:endParaRPr lang="en-US" sz="1100" dirty="0">
              <a:sym typeface="Wingdings" panose="05000000000000000000" pitchFamily="2" charset="2"/>
            </a:endParaRPr>
          </a:p>
          <a:p>
            <a:r>
              <a:rPr lang="en-US" sz="2200" dirty="0"/>
              <a:t>“Independence”</a:t>
            </a:r>
          </a:p>
          <a:p>
            <a:endParaRPr lang="en-US" sz="1100" dirty="0"/>
          </a:p>
          <a:p>
            <a:r>
              <a:rPr lang="en-US" sz="2200" dirty="0"/>
              <a:t>Reporting structure</a:t>
            </a:r>
          </a:p>
          <a:p>
            <a:pPr marL="0" indent="0">
              <a:buNone/>
            </a:pPr>
            <a:r>
              <a:rPr lang="en-US" sz="2200" dirty="0"/>
              <a:t>	</a:t>
            </a:r>
            <a:r>
              <a:rPr lang="en-US" sz="2200" i="1" dirty="0"/>
              <a:t>“. . . the Title IX coordinator should report directly to   	the recipient’s senior leadership, such as the . . . 	college or university president.” </a:t>
            </a:r>
            <a:r>
              <a:rPr lang="en-US" sz="2200" dirty="0"/>
              <a:t>(4/24/15 DCL pg. 2.) </a:t>
            </a:r>
          </a:p>
          <a:p>
            <a:endParaRPr lang="en-US" dirty="0"/>
          </a:p>
        </p:txBody>
      </p:sp>
      <p:sp>
        <p:nvSpPr>
          <p:cNvPr id="4" name="Title 3"/>
          <p:cNvSpPr>
            <a:spLocks noGrp="1"/>
          </p:cNvSpPr>
          <p:nvPr>
            <p:ph type="title"/>
          </p:nvPr>
        </p:nvSpPr>
        <p:spPr/>
        <p:txBody>
          <a:bodyPr/>
          <a:lstStyle/>
          <a:p>
            <a:r>
              <a:rPr lang="en-US" dirty="0"/>
              <a:t>Highlights Cont’d</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7939058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200" dirty="0">
                <a:sym typeface="Wingdings" panose="05000000000000000000" pitchFamily="2" charset="2"/>
              </a:rPr>
              <a:t>Coordinators should seek mentorship from and collaborate with other coordinators</a:t>
            </a:r>
          </a:p>
          <a:p>
            <a:endParaRPr lang="en-US" sz="1100" dirty="0">
              <a:sym typeface="Wingdings" panose="05000000000000000000" pitchFamily="2" charset="2"/>
            </a:endParaRPr>
          </a:p>
          <a:p>
            <a:r>
              <a:rPr lang="en-US" sz="2200" dirty="0">
                <a:sym typeface="Wingdings" panose="05000000000000000000" pitchFamily="2" charset="2"/>
              </a:rPr>
              <a:t>No conflicts of interest</a:t>
            </a:r>
          </a:p>
          <a:p>
            <a:pPr marL="164592" lvl="1" indent="0">
              <a:buNone/>
            </a:pPr>
            <a:r>
              <a:rPr lang="en-US" sz="2200" i="1" dirty="0"/>
              <a:t>“. . . designating a disciplinary board member, general counsel, dean of students, superintendent, principal, or athletics director as the Title IX coordinator may pose a conflict of interest.”  </a:t>
            </a:r>
            <a:r>
              <a:rPr lang="en-US" sz="2200" dirty="0"/>
              <a:t>(4/24/15 DCL, pg. 3.)</a:t>
            </a:r>
          </a:p>
          <a:p>
            <a:pPr marL="393192" lvl="1"/>
            <a:endParaRPr lang="en-US" sz="1100" i="1" dirty="0">
              <a:sym typeface="Wingdings" panose="05000000000000000000" pitchFamily="2" charset="2"/>
            </a:endParaRPr>
          </a:p>
          <a:p>
            <a:r>
              <a:rPr lang="en-US" sz="2200" dirty="0">
                <a:sym typeface="Wingdings" panose="05000000000000000000" pitchFamily="2" charset="2"/>
              </a:rPr>
              <a:t>Full-time is ideal, but not required</a:t>
            </a:r>
          </a:p>
          <a:p>
            <a:pPr marL="164592" lvl="1" indent="0">
              <a:buNone/>
            </a:pPr>
            <a:r>
              <a:rPr lang="en-US" sz="2200" i="1" dirty="0"/>
              <a:t>“Designating a full-time Title IX coordinator will minimize the risk of a conflict of interest and in many cases ensure sufficient time is available to perform all the role’s responsibilities.” </a:t>
            </a:r>
            <a:r>
              <a:rPr lang="en-US" sz="2200" dirty="0"/>
              <a:t>(4/24/15 DCL, pg. 3.)</a:t>
            </a:r>
          </a:p>
          <a:p>
            <a:endParaRPr lang="en-US" sz="2800" dirty="0"/>
          </a:p>
          <a:p>
            <a:pPr marL="109728" indent="0">
              <a:buNone/>
            </a:pPr>
            <a:endParaRPr lang="en-US" dirty="0"/>
          </a:p>
        </p:txBody>
      </p:sp>
      <p:sp>
        <p:nvSpPr>
          <p:cNvPr id="4" name="Title 3"/>
          <p:cNvSpPr>
            <a:spLocks noGrp="1"/>
          </p:cNvSpPr>
          <p:nvPr>
            <p:ph type="title"/>
          </p:nvPr>
        </p:nvSpPr>
        <p:spPr/>
        <p:txBody>
          <a:bodyPr/>
          <a:lstStyle/>
          <a:p>
            <a:r>
              <a:rPr lang="en-US" dirty="0"/>
              <a:t>Highlights Cont’d</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3564598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690872"/>
          </a:xfrm>
        </p:spPr>
        <p:txBody>
          <a:bodyPr>
            <a:normAutofit fontScale="92500" lnSpcReduction="10000"/>
          </a:bodyPr>
          <a:lstStyle/>
          <a:p>
            <a:r>
              <a:rPr lang="en-US" sz="2200" dirty="0"/>
              <a:t>Authority </a:t>
            </a:r>
            <a:r>
              <a:rPr lang="en-US" sz="2200" dirty="0">
                <a:sym typeface="Wingdings" panose="05000000000000000000" pitchFamily="2" charset="2"/>
              </a:rPr>
              <a:t> “Formal and informal”</a:t>
            </a:r>
          </a:p>
          <a:p>
            <a:endParaRPr lang="en-US" sz="1100" dirty="0">
              <a:sym typeface="Wingdings" panose="05000000000000000000" pitchFamily="2" charset="2"/>
            </a:endParaRPr>
          </a:p>
          <a:p>
            <a:r>
              <a:rPr lang="en-US" sz="2200" dirty="0">
                <a:sym typeface="Wingdings" panose="05000000000000000000" pitchFamily="2" charset="2"/>
              </a:rPr>
              <a:t>Multiple coordinators are okay, but one “lead” with “ultimate oversight”</a:t>
            </a:r>
          </a:p>
          <a:p>
            <a:pPr marL="800100" lvl="1" indent="-342900">
              <a:buFont typeface="Arial" panose="020B0604020202020204" pitchFamily="34" charset="0"/>
              <a:buChar char="•"/>
            </a:pPr>
            <a:r>
              <a:rPr lang="en-US" sz="2200" dirty="0">
                <a:sym typeface="Wingdings" panose="05000000000000000000" pitchFamily="2" charset="2"/>
              </a:rPr>
              <a:t>Multiple campuses (SUNY resolution)</a:t>
            </a:r>
          </a:p>
          <a:p>
            <a:pPr marL="800100" lvl="1" indent="-342900">
              <a:buFont typeface="Arial" panose="020B0604020202020204" pitchFamily="34" charset="0"/>
              <a:buChar char="•"/>
            </a:pPr>
            <a:r>
              <a:rPr lang="en-US" sz="2200" dirty="0">
                <a:sym typeface="Wingdings" panose="05000000000000000000" pitchFamily="2" charset="2"/>
              </a:rPr>
              <a:t>CCO/Title IX Coordinator Combination</a:t>
            </a:r>
          </a:p>
          <a:p>
            <a:endParaRPr lang="en-US" sz="1100" dirty="0">
              <a:sym typeface="Wingdings" panose="05000000000000000000" pitchFamily="2" charset="2"/>
            </a:endParaRPr>
          </a:p>
          <a:p>
            <a:r>
              <a:rPr lang="en-US" sz="2200" dirty="0">
                <a:sym typeface="Wingdings" panose="05000000000000000000" pitchFamily="2" charset="2"/>
              </a:rPr>
              <a:t>“Training”/“Time”</a:t>
            </a:r>
          </a:p>
          <a:p>
            <a:pPr lvl="1"/>
            <a:r>
              <a:rPr lang="en-US" sz="2200" dirty="0">
                <a:sym typeface="Wingdings" panose="05000000000000000000" pitchFamily="2" charset="2"/>
              </a:rPr>
              <a:t>Only rare person doesn’t need training</a:t>
            </a:r>
          </a:p>
          <a:p>
            <a:pPr lvl="1"/>
            <a:r>
              <a:rPr lang="en-US" sz="2200" i="1" dirty="0"/>
              <a:t>“In most cases, the recipient will need to provide an employee with training to act as its Title IX coordinator. The training should explain the different facets of Title IX, including regulatory provisions, applicable OCR guidance, and the recipient’s Title IX policies and grievance procedures.” </a:t>
            </a:r>
            <a:r>
              <a:rPr lang="en-US" sz="2200" dirty="0"/>
              <a:t>(4/24/15 DCL, pg. 6.) </a:t>
            </a:r>
            <a:endParaRPr lang="en-US" sz="2200" dirty="0">
              <a:sym typeface="Wingdings" panose="05000000000000000000" pitchFamily="2" charset="2"/>
            </a:endParaRPr>
          </a:p>
          <a:p>
            <a:endParaRPr lang="en-US" dirty="0"/>
          </a:p>
        </p:txBody>
      </p:sp>
      <p:sp>
        <p:nvSpPr>
          <p:cNvPr id="4" name="Title 3"/>
          <p:cNvSpPr>
            <a:spLocks noGrp="1"/>
          </p:cNvSpPr>
          <p:nvPr>
            <p:ph type="title"/>
          </p:nvPr>
        </p:nvSpPr>
        <p:spPr/>
        <p:txBody>
          <a:bodyPr/>
          <a:lstStyle/>
          <a:p>
            <a:r>
              <a:rPr lang="en-US" dirty="0"/>
              <a:t>Highlights Cont’d</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90247645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200" dirty="0">
                <a:sym typeface="Wingdings" panose="05000000000000000000" pitchFamily="2" charset="2"/>
              </a:rPr>
              <a:t>Title IX Coordinator can be final decision-maker on complaints, but does not have to be</a:t>
            </a:r>
          </a:p>
          <a:p>
            <a:endParaRPr lang="en-US" sz="1100" dirty="0">
              <a:sym typeface="Wingdings" panose="05000000000000000000" pitchFamily="2" charset="2"/>
            </a:endParaRPr>
          </a:p>
          <a:p>
            <a:r>
              <a:rPr lang="en-US" sz="2200" dirty="0"/>
              <a:t>Assist in the development of an annual climate survey and coordinate data collection and analysis (survey is not mandated, but suggested)</a:t>
            </a:r>
          </a:p>
          <a:p>
            <a:endParaRPr lang="en-US" sz="1100" dirty="0"/>
          </a:p>
          <a:p>
            <a:r>
              <a:rPr lang="en-US" sz="2200" dirty="0">
                <a:sym typeface="Wingdings" panose="05000000000000000000" pitchFamily="2" charset="2"/>
              </a:rPr>
              <a:t>Should be involved in drafting/revising policy and procedures related to Title IX</a:t>
            </a:r>
          </a:p>
          <a:p>
            <a:pPr marL="800100" lvl="1" indent="-342900">
              <a:buFont typeface="Arial" panose="020B0604020202020204" pitchFamily="34" charset="0"/>
              <a:buChar char="•"/>
            </a:pPr>
            <a:r>
              <a:rPr lang="en-US" sz="2200" dirty="0">
                <a:sym typeface="Wingdings" panose="05000000000000000000" pitchFamily="2" charset="2"/>
              </a:rPr>
              <a:t>Readable and age-appropriate language </a:t>
            </a:r>
          </a:p>
          <a:p>
            <a:pPr marL="800100" lvl="1" indent="-342900">
              <a:buFont typeface="Arial" panose="020B0604020202020204" pitchFamily="34" charset="0"/>
              <a:buChar char="•"/>
            </a:pPr>
            <a:r>
              <a:rPr lang="en-US" sz="2200" dirty="0">
                <a:sym typeface="Wingdings" panose="05000000000000000000" pitchFamily="2" charset="2"/>
              </a:rPr>
              <a:t>Understandable by students with disabilities and English language learners</a:t>
            </a:r>
          </a:p>
          <a:p>
            <a:pPr marL="109728" indent="0">
              <a:buNone/>
            </a:pPr>
            <a:endParaRPr lang="en-US" dirty="0"/>
          </a:p>
        </p:txBody>
      </p:sp>
      <p:sp>
        <p:nvSpPr>
          <p:cNvPr id="4" name="Title 3"/>
          <p:cNvSpPr>
            <a:spLocks noGrp="1"/>
          </p:cNvSpPr>
          <p:nvPr>
            <p:ph type="title"/>
          </p:nvPr>
        </p:nvSpPr>
        <p:spPr/>
        <p:txBody>
          <a:bodyPr/>
          <a:lstStyle/>
          <a:p>
            <a:r>
              <a:rPr lang="en-US" dirty="0"/>
              <a:t>Highlights Cont’d</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5699897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sz="2200" dirty="0">
                <a:sym typeface="Wingdings" panose="05000000000000000000" pitchFamily="2" charset="2"/>
              </a:rPr>
              <a:t>Involved in prevention efforts</a:t>
            </a:r>
          </a:p>
          <a:p>
            <a:endParaRPr lang="en-US" sz="1100" dirty="0">
              <a:sym typeface="Wingdings" panose="05000000000000000000" pitchFamily="2" charset="2"/>
            </a:endParaRPr>
          </a:p>
          <a:p>
            <a:r>
              <a:rPr lang="en-US" sz="2200" dirty="0">
                <a:sym typeface="Wingdings" panose="05000000000000000000" pitchFamily="2" charset="2"/>
              </a:rPr>
              <a:t>Title IX team is broader than the Title IX Coordinator </a:t>
            </a:r>
          </a:p>
          <a:p>
            <a:pPr marL="393192" lvl="1" indent="0">
              <a:buNone/>
            </a:pPr>
            <a:r>
              <a:rPr lang="en-US" sz="2200" i="1" dirty="0"/>
              <a:t>[T]he Title IX coordinator should work closely with many different members of the school community, such as administrators, counselors, athletic directors, non-professional counselors or advocates, and legal counsel. Although these employees may not be formally designated as Title IX coordinators, the Title IX coordinator may need to work with them because their job responsibilities relate to the recipient’s obligations under Title IX.  </a:t>
            </a:r>
            <a:r>
              <a:rPr lang="en-US" sz="2200" dirty="0"/>
              <a:t>(April 2015 Title IX Resource Guide, pg. 3.)</a:t>
            </a:r>
          </a:p>
          <a:p>
            <a:pPr lvl="1"/>
            <a:endParaRPr lang="en-US" sz="1100" dirty="0"/>
          </a:p>
          <a:p>
            <a:pPr marL="393192" lvl="1" indent="0">
              <a:buNone/>
            </a:pPr>
            <a:r>
              <a:rPr lang="en-US" sz="2200" dirty="0">
                <a:sym typeface="Wingdings" panose="05000000000000000000" pitchFamily="2" charset="2"/>
              </a:rPr>
              <a:t>Fostering communication on the team</a:t>
            </a:r>
          </a:p>
          <a:p>
            <a:pPr marL="109728" indent="0">
              <a:buNone/>
            </a:pPr>
            <a:endParaRPr lang="en-US" dirty="0"/>
          </a:p>
        </p:txBody>
      </p:sp>
      <p:sp>
        <p:nvSpPr>
          <p:cNvPr id="4" name="Title 3"/>
          <p:cNvSpPr>
            <a:spLocks noGrp="1"/>
          </p:cNvSpPr>
          <p:nvPr>
            <p:ph type="title"/>
          </p:nvPr>
        </p:nvSpPr>
        <p:spPr/>
        <p:txBody>
          <a:bodyPr/>
          <a:lstStyle/>
          <a:p>
            <a:r>
              <a:rPr lang="en-US" dirty="0"/>
              <a:t>Highlights Cont’d</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12121785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891"/>
          </a:xfrm>
        </p:spPr>
        <p:txBody>
          <a:bodyPr>
            <a:normAutofit fontScale="92500" lnSpcReduction="10000"/>
          </a:bodyPr>
          <a:lstStyle/>
          <a:p>
            <a:r>
              <a:rPr lang="en-US" sz="2000" dirty="0"/>
              <a:t>Assist in the development of an annual climate survey and coordinate data collection and analysis (survey is not mandated, but suggested)</a:t>
            </a:r>
          </a:p>
          <a:p>
            <a:endParaRPr lang="en-US" sz="1100" dirty="0">
              <a:sym typeface="Wingdings" panose="05000000000000000000" pitchFamily="2" charset="2"/>
            </a:endParaRPr>
          </a:p>
          <a:p>
            <a:r>
              <a:rPr lang="en-US" sz="2000" dirty="0">
                <a:sym typeface="Wingdings" panose="05000000000000000000" pitchFamily="2" charset="2"/>
              </a:rPr>
              <a:t>“Access” to departmental records  Enrollment, athletics, discipline, harassment</a:t>
            </a:r>
          </a:p>
          <a:p>
            <a:endParaRPr lang="en-US" sz="1100" dirty="0">
              <a:sym typeface="Wingdings" panose="05000000000000000000" pitchFamily="2" charset="2"/>
            </a:endParaRPr>
          </a:p>
          <a:p>
            <a:r>
              <a:rPr lang="en-US" sz="2000" dirty="0">
                <a:sym typeface="Wingdings" panose="05000000000000000000" pitchFamily="2" charset="2"/>
              </a:rPr>
              <a:t>A </a:t>
            </a:r>
            <a:r>
              <a:rPr lang="en-US" sz="2000" u="sng" dirty="0">
                <a:sym typeface="Wingdings" panose="05000000000000000000" pitchFamily="2" charset="2"/>
              </a:rPr>
              <a:t>comprehensive</a:t>
            </a:r>
            <a:r>
              <a:rPr lang="en-US" sz="2000" dirty="0">
                <a:sym typeface="Wingdings" panose="05000000000000000000" pitchFamily="2" charset="2"/>
              </a:rPr>
              <a:t> job: Recruitment/ admissions, counseling, financial assistance, athletics and athletic financial assistance, programmatic equity, pregnant and parenting student services, discipline, single-sex </a:t>
            </a:r>
            <a:r>
              <a:rPr lang="en-US" sz="2000" dirty="0" err="1">
                <a:sym typeface="Wingdings" panose="05000000000000000000" pitchFamily="2" charset="2"/>
              </a:rPr>
              <a:t>ed</a:t>
            </a:r>
            <a:r>
              <a:rPr lang="en-US" sz="2000" dirty="0">
                <a:sym typeface="Wingdings" panose="05000000000000000000" pitchFamily="2" charset="2"/>
              </a:rPr>
              <a:t>, employment, retaliation and harassment issues </a:t>
            </a:r>
          </a:p>
          <a:p>
            <a:endParaRPr lang="en-US" sz="1100" dirty="0">
              <a:sym typeface="Wingdings" panose="05000000000000000000" pitchFamily="2" charset="2"/>
            </a:endParaRPr>
          </a:p>
          <a:p>
            <a:r>
              <a:rPr lang="en-US" sz="2000" dirty="0"/>
              <a:t>Employment</a:t>
            </a:r>
          </a:p>
          <a:p>
            <a:pPr marL="164592" lvl="1" indent="0">
              <a:buNone/>
            </a:pPr>
            <a:r>
              <a:rPr lang="en-US" sz="2000" i="1" dirty="0"/>
              <a:t>“. . . employment actions such as recruitment, hiring, promotion, compensation, grants of leave, and benefits.” </a:t>
            </a:r>
            <a:r>
              <a:rPr lang="en-US" sz="2000" dirty="0"/>
              <a:t>(April 2015 Title IX Resource Guide, pg. 23.)</a:t>
            </a:r>
          </a:p>
          <a:p>
            <a:endParaRPr lang="en-US" dirty="0"/>
          </a:p>
        </p:txBody>
      </p:sp>
      <p:sp>
        <p:nvSpPr>
          <p:cNvPr id="4" name="Title 3"/>
          <p:cNvSpPr>
            <a:spLocks noGrp="1"/>
          </p:cNvSpPr>
          <p:nvPr>
            <p:ph type="title"/>
          </p:nvPr>
        </p:nvSpPr>
        <p:spPr/>
        <p:txBody>
          <a:bodyPr/>
          <a:lstStyle/>
          <a:p>
            <a:r>
              <a:rPr lang="en-US" dirty="0"/>
              <a:t>Highlights Cont’d</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58064767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2133600"/>
            <a:ext cx="8199408" cy="2308324"/>
          </a:xfrm>
          <a:prstGeom prst="rect">
            <a:avLst/>
          </a:prstGeom>
          <a:noFill/>
        </p:spPr>
        <p:txBody>
          <a:bodyPr wrap="square" rtlCol="0">
            <a:spAutoFit/>
          </a:bodyPr>
          <a:lstStyle/>
          <a:p>
            <a:pPr algn="ctr"/>
            <a:r>
              <a:rPr lang="en-US" sz="3600" b="1" dirty="0">
                <a:solidFill>
                  <a:srgbClr val="004B85"/>
                </a:solidFill>
              </a:rPr>
              <a:t>Organization/Management in </a:t>
            </a:r>
            <a:br>
              <a:rPr lang="en-US" sz="3600" b="1" dirty="0">
                <a:solidFill>
                  <a:srgbClr val="004B85"/>
                </a:solidFill>
              </a:rPr>
            </a:br>
            <a:r>
              <a:rPr lang="en-US" sz="3600" b="1" dirty="0">
                <a:solidFill>
                  <a:srgbClr val="004B85"/>
                </a:solidFill>
              </a:rPr>
              <a:t>Title IX Systems</a:t>
            </a:r>
          </a:p>
          <a:p>
            <a:pPr algn="ctr"/>
            <a:endParaRPr lang="en-US" sz="3600" b="1" dirty="0">
              <a:solidFill>
                <a:srgbClr val="004B85"/>
              </a:solidFill>
            </a:endParaRPr>
          </a:p>
          <a:p>
            <a:pPr algn="ctr"/>
            <a:r>
              <a:rPr lang="en-US" sz="3600" b="1" dirty="0">
                <a:sym typeface="Wingdings" panose="05000000000000000000" pitchFamily="2" charset="2"/>
              </a:rPr>
              <a:t>Concluding Thoughts</a:t>
            </a:r>
          </a:p>
        </p:txBody>
      </p:sp>
      <p:sp>
        <p:nvSpPr>
          <p:cNvPr id="2" name="Footer Placeholder 1"/>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087140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t>Enacted by Congress, Title IX seeks to </a:t>
            </a:r>
            <a:r>
              <a:rPr lang="en-US" b="1" dirty="0"/>
              <a:t>reduce or eliminate barriers to educational opportunity caused by sex discrimination </a:t>
            </a:r>
            <a:r>
              <a:rPr lang="en-US" dirty="0"/>
              <a:t>in institutions that receive federal funding.   </a:t>
            </a:r>
            <a:r>
              <a:rPr lang="en-US" b="1" i="1" dirty="0">
                <a:solidFill>
                  <a:srgbClr val="FF0000"/>
                </a:solidFill>
              </a:rPr>
              <a:t>This is the mission of Title IX!</a:t>
            </a:r>
          </a:p>
          <a:p>
            <a:r>
              <a:rPr lang="en-US" dirty="0"/>
              <a:t>Other federal laws also address sex discrimination.  There are complex interactions with other federal laws, such as the Clery Act.</a:t>
            </a:r>
          </a:p>
          <a:p>
            <a:r>
              <a:rPr lang="en-US" dirty="0"/>
              <a:t>Title IX is concerned with </a:t>
            </a:r>
            <a:r>
              <a:rPr lang="en-US" b="1" i="1" dirty="0"/>
              <a:t>institutional response </a:t>
            </a:r>
            <a:r>
              <a:rPr lang="en-US" b="1" dirty="0"/>
              <a:t> </a:t>
            </a:r>
            <a:r>
              <a:rPr lang="en-US" dirty="0"/>
              <a:t>to discrimination.</a:t>
            </a:r>
          </a:p>
          <a:p>
            <a:endParaRPr lang="en-US" dirty="0"/>
          </a:p>
          <a:p>
            <a:endParaRPr lang="en-US" dirty="0"/>
          </a:p>
          <a:p>
            <a:pPr marL="109728" indent="0">
              <a:buNone/>
            </a:pPr>
            <a:endParaRPr lang="en-US" dirty="0"/>
          </a:p>
          <a:p>
            <a:pPr marL="0" indent="0">
              <a:buNone/>
            </a:pPr>
            <a:endParaRPr lang="en-US" dirty="0"/>
          </a:p>
        </p:txBody>
      </p:sp>
      <p:sp>
        <p:nvSpPr>
          <p:cNvPr id="2" name="Title 1"/>
          <p:cNvSpPr>
            <a:spLocks noGrp="1"/>
          </p:cNvSpPr>
          <p:nvPr>
            <p:ph type="title"/>
          </p:nvPr>
        </p:nvSpPr>
        <p:spPr/>
        <p:txBody>
          <a:bodyPr>
            <a:normAutofit fontScale="90000"/>
          </a:bodyPr>
          <a:lstStyle/>
          <a:p>
            <a:r>
              <a:rPr lang="en-US" dirty="0"/>
              <a:t>What is Title IX? </a:t>
            </a:r>
            <a:br>
              <a:rPr lang="en-US" dirty="0"/>
            </a:br>
            <a:r>
              <a:rPr lang="en-US" dirty="0"/>
              <a:t>What is its mission?</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85109324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0574" y="1649809"/>
            <a:ext cx="8229600" cy="4525963"/>
          </a:xfrm>
        </p:spPr>
        <p:txBody>
          <a:bodyPr>
            <a:normAutofit fontScale="92500" lnSpcReduction="20000"/>
          </a:bodyPr>
          <a:lstStyle/>
          <a:p>
            <a:pPr marL="109728" indent="0">
              <a:buNone/>
            </a:pPr>
            <a:r>
              <a:rPr lang="en-US" sz="2800" b="1" i="1" dirty="0"/>
              <a:t>“The recipient must inform the Title IX coordinator of all reports and complaints raising Title IX issues, even if the complaint was initially filed with another individual or office or the investigation will be conducted by another individual or office. </a:t>
            </a:r>
            <a:r>
              <a:rPr lang="en-US" sz="2800" i="1" dirty="0"/>
              <a:t>The Title IX coordinator is responsible for coordinating the recipient’s responses to all complaints involving possible sex discrimination. This responsibility includes monitoring outcomes, identifying and addressing any patterns, and assessing effects on the campus climate.”  </a:t>
            </a:r>
            <a:r>
              <a:rPr lang="en-US" sz="2800" dirty="0"/>
              <a:t>(4/24/15 DCL, pg. 3, emphasis added.)</a:t>
            </a:r>
          </a:p>
          <a:p>
            <a:pPr marL="109728" indent="0">
              <a:buNone/>
            </a:pPr>
            <a:endParaRPr lang="en-US" dirty="0"/>
          </a:p>
        </p:txBody>
      </p:sp>
      <p:sp>
        <p:nvSpPr>
          <p:cNvPr id="4" name="Title 3"/>
          <p:cNvSpPr>
            <a:spLocks noGrp="1"/>
          </p:cNvSpPr>
          <p:nvPr>
            <p:ph type="title"/>
          </p:nvPr>
        </p:nvSpPr>
        <p:spPr/>
        <p:txBody>
          <a:bodyPr>
            <a:normAutofit fontScale="90000"/>
          </a:bodyPr>
          <a:lstStyle/>
          <a:p>
            <a:r>
              <a:rPr lang="en-US" sz="4400" dirty="0">
                <a:solidFill>
                  <a:schemeClr val="tx1"/>
                </a:solidFill>
              </a:rPr>
              <a:t>First, Be a Coordinator, Not a “Concierge”</a:t>
            </a:r>
            <a:endParaRPr lang="en-US" dirty="0">
              <a:solidFill>
                <a:schemeClr val="tx1"/>
              </a:solidFill>
            </a:endParaRP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28656949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165595"/>
            <a:ext cx="8229600" cy="1143000"/>
          </a:xfrm>
        </p:spPr>
        <p:txBody>
          <a:bodyPr>
            <a:normAutofit/>
          </a:bodyPr>
          <a:lstStyle/>
          <a:p>
            <a:r>
              <a:rPr lang="en-US" sz="3200" dirty="0">
                <a:solidFill>
                  <a:schemeClr val="tx1"/>
                </a:solidFill>
              </a:rPr>
              <a:t>Second, Title IX Coordinators Have Protection (You are also Not Alone!)</a:t>
            </a:r>
          </a:p>
        </p:txBody>
      </p:sp>
      <p:sp>
        <p:nvSpPr>
          <p:cNvPr id="5" name="Content Placeholder 4"/>
          <p:cNvSpPr txBox="1">
            <a:spLocks noGrp="1"/>
          </p:cNvSpPr>
          <p:nvPr>
            <p:ph idx="1"/>
          </p:nvPr>
        </p:nvSpPr>
        <p:spPr>
          <a:xfrm>
            <a:off x="152400" y="1308595"/>
            <a:ext cx="8991600" cy="5565626"/>
          </a:xfrm>
          <a:prstGeom prst="rect">
            <a:avLst/>
          </a:prstGeom>
          <a:noFill/>
        </p:spPr>
        <p:txBody>
          <a:bodyPr wrap="square" rtlCol="0">
            <a:spAutoFit/>
          </a:bodyPr>
          <a:lstStyle/>
          <a:p>
            <a:r>
              <a:rPr lang="en-US" sz="2000" dirty="0">
                <a:sym typeface="Wingdings" panose="05000000000000000000" pitchFamily="2" charset="2"/>
              </a:rPr>
              <a:t>No retaliation, discrimination, coercion, intimidation, threats against Title IX Coordinator</a:t>
            </a:r>
          </a:p>
          <a:p>
            <a:endParaRPr lang="en-US" sz="300" dirty="0">
              <a:sym typeface="Wingdings" panose="05000000000000000000" pitchFamily="2" charset="2"/>
            </a:endParaRPr>
          </a:p>
          <a:p>
            <a:r>
              <a:rPr lang="en-US" sz="2000" i="1" dirty="0"/>
              <a:t>“A recipient . . . must not interfere with the Title IX coordinator’s participation in complaint investigations and monitoring of the recipient’s efforts to comply with and carry out its responsibilities under Title IX.”  </a:t>
            </a:r>
            <a:r>
              <a:rPr lang="en-US" sz="2000" dirty="0"/>
              <a:t>(4/24/15 DCL, pg. 4.)</a:t>
            </a:r>
          </a:p>
          <a:p>
            <a:endParaRPr lang="en-US" sz="300" dirty="0">
              <a:sym typeface="Wingdings" panose="05000000000000000000" pitchFamily="2" charset="2"/>
            </a:endParaRPr>
          </a:p>
          <a:p>
            <a:r>
              <a:rPr lang="en-US" sz="2000" dirty="0">
                <a:sym typeface="Wingdings" panose="05000000000000000000" pitchFamily="2" charset="2"/>
              </a:rPr>
              <a:t>Does this mean we need job protections?</a:t>
            </a:r>
          </a:p>
          <a:p>
            <a:pPr marL="800100" lvl="1" indent="-342900">
              <a:buFont typeface="Arial" panose="020B0604020202020204" pitchFamily="34" charset="0"/>
              <a:buChar char="•"/>
            </a:pPr>
            <a:r>
              <a:rPr lang="en-US" sz="2000" dirty="0"/>
              <a:t>Anti-retaliation clauses? </a:t>
            </a:r>
          </a:p>
          <a:p>
            <a:pPr marL="800100" lvl="1" indent="-342900">
              <a:buFont typeface="Arial" panose="020B0604020202020204" pitchFamily="34" charset="0"/>
              <a:buChar char="•"/>
            </a:pPr>
            <a:r>
              <a:rPr lang="en-US" sz="2000" dirty="0"/>
              <a:t>Long-term contract? </a:t>
            </a:r>
          </a:p>
          <a:p>
            <a:pPr marL="800100" lvl="1" indent="-342900">
              <a:buFont typeface="Arial" panose="020B0604020202020204" pitchFamily="34" charset="0"/>
              <a:buChar char="•"/>
            </a:pPr>
            <a:r>
              <a:rPr lang="en-US" sz="2000" dirty="0"/>
              <a:t>Salary protection?</a:t>
            </a:r>
          </a:p>
          <a:p>
            <a:pPr marL="800100" lvl="1" indent="-342900">
              <a:buFont typeface="Arial" panose="020B0604020202020204" pitchFamily="34" charset="0"/>
              <a:buChar char="•"/>
            </a:pPr>
            <a:r>
              <a:rPr lang="en-US" sz="2000" dirty="0"/>
              <a:t>Termination only for cause? </a:t>
            </a:r>
          </a:p>
          <a:p>
            <a:pPr marL="800100" lvl="1" indent="-342900">
              <a:buFont typeface="Arial" panose="020B0604020202020204" pitchFamily="34" charset="0"/>
              <a:buChar char="•"/>
            </a:pPr>
            <a:r>
              <a:rPr lang="en-US" sz="2000" dirty="0"/>
              <a:t>Tenure?</a:t>
            </a:r>
          </a:p>
          <a:p>
            <a:pPr marL="800100" lvl="1" indent="-342900">
              <a:buFont typeface="Arial" panose="020B0604020202020204" pitchFamily="34" charset="0"/>
              <a:buChar char="•"/>
            </a:pPr>
            <a:r>
              <a:rPr lang="en-US" sz="2000" dirty="0"/>
              <a:t>Is the future Title IX Coordinator a permanently encamped auditor?</a:t>
            </a:r>
          </a:p>
          <a:p>
            <a:endParaRPr lang="en-US" sz="2800" dirty="0"/>
          </a:p>
        </p:txBody>
      </p:sp>
      <p:sp>
        <p:nvSpPr>
          <p:cNvPr id="2" name="Footer Placeholder 1"/>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52511773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a:r>
              <a:rPr lang="en-US" sz="2400" dirty="0"/>
              <a:t>The biggest risk is </a:t>
            </a:r>
            <a:r>
              <a:rPr lang="en-US" sz="2400" u="sng" dirty="0"/>
              <a:t>not</a:t>
            </a:r>
            <a:r>
              <a:rPr lang="en-US" sz="2400" dirty="0"/>
              <a:t> being investigated or a high-profile incident!</a:t>
            </a:r>
          </a:p>
          <a:p>
            <a:pPr marL="109728"/>
            <a:endParaRPr lang="en-US" sz="1100" dirty="0"/>
          </a:p>
          <a:p>
            <a:pPr marL="109728"/>
            <a:r>
              <a:rPr lang="en-US" sz="2400" dirty="0"/>
              <a:t>The biggest risk is accepting the status quo.</a:t>
            </a:r>
          </a:p>
          <a:p>
            <a:pPr marL="800100" lvl="1" indent="-342900">
              <a:buFont typeface="Arial" panose="020B0604020202020204" pitchFamily="34" charset="0"/>
              <a:buChar char="•"/>
            </a:pPr>
            <a:r>
              <a:rPr lang="en-US" sz="2400" dirty="0"/>
              <a:t>Get your culture to see how external constituencies might see it.</a:t>
            </a:r>
          </a:p>
          <a:p>
            <a:pPr marL="800100" lvl="1" indent="-342900">
              <a:buFont typeface="Arial" panose="020B0604020202020204" pitchFamily="34" charset="0"/>
              <a:buChar char="•"/>
            </a:pPr>
            <a:endParaRPr lang="en-US" sz="1100" dirty="0"/>
          </a:p>
          <a:p>
            <a:r>
              <a:rPr lang="en-US" sz="2400" dirty="0"/>
              <a:t>Remember the spirit of Title IX</a:t>
            </a:r>
          </a:p>
          <a:p>
            <a:pPr marL="109728" indent="0">
              <a:buNone/>
            </a:pPr>
            <a:endParaRPr lang="en-US" dirty="0"/>
          </a:p>
        </p:txBody>
      </p:sp>
      <p:sp>
        <p:nvSpPr>
          <p:cNvPr id="4" name="Title 3"/>
          <p:cNvSpPr>
            <a:spLocks noGrp="1"/>
          </p:cNvSpPr>
          <p:nvPr>
            <p:ph type="title"/>
          </p:nvPr>
        </p:nvSpPr>
        <p:spPr/>
        <p:txBody>
          <a:bodyPr>
            <a:normAutofit fontScale="90000"/>
          </a:bodyPr>
          <a:lstStyle/>
          <a:p>
            <a:r>
              <a:rPr lang="en-US" sz="4400" dirty="0">
                <a:solidFill>
                  <a:schemeClr val="tx1"/>
                </a:solidFill>
              </a:rPr>
              <a:t>Third, Keep a Healthy Perspective!</a:t>
            </a:r>
            <a:endParaRPr lang="en-US" dirty="0">
              <a:solidFill>
                <a:schemeClr val="tx1"/>
              </a:solidFill>
            </a:endParaRP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24311338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a:t>Remember, gold stars are hard to come by!</a:t>
            </a:r>
          </a:p>
          <a:p>
            <a:endParaRPr lang="en-US" sz="1200" dirty="0"/>
          </a:p>
          <a:p>
            <a:r>
              <a:rPr lang="en-US" sz="2800" dirty="0"/>
              <a:t>Set realistic goals</a:t>
            </a:r>
            <a:r>
              <a:rPr lang="en-US" sz="2800" dirty="0">
                <a:sym typeface="Wingdings" panose="05000000000000000000" pitchFamily="2" charset="2"/>
              </a:rPr>
              <a:t> Tomorrow will be better than today.</a:t>
            </a:r>
          </a:p>
          <a:p>
            <a:endParaRPr lang="en-US" sz="1200" dirty="0">
              <a:sym typeface="Wingdings" panose="05000000000000000000" pitchFamily="2" charset="2"/>
            </a:endParaRPr>
          </a:p>
          <a:p>
            <a:r>
              <a:rPr lang="en-US" sz="2800" dirty="0">
                <a:sym typeface="Wingdings" panose="05000000000000000000" pitchFamily="2" charset="2"/>
              </a:rPr>
              <a:t>Build efficacy</a:t>
            </a:r>
          </a:p>
          <a:p>
            <a:endParaRPr lang="en-US" sz="1200" dirty="0">
              <a:sym typeface="Wingdings" panose="05000000000000000000" pitchFamily="2" charset="2"/>
            </a:endParaRPr>
          </a:p>
          <a:p>
            <a:r>
              <a:rPr lang="en-US" sz="2800" dirty="0">
                <a:sym typeface="Wingdings" panose="05000000000000000000" pitchFamily="2" charset="2"/>
              </a:rPr>
              <a:t>Coach! Train every minute</a:t>
            </a:r>
            <a:endParaRPr lang="en-US" sz="2800" dirty="0"/>
          </a:p>
          <a:p>
            <a:pPr marL="109728" indent="0">
              <a:buNone/>
            </a:pPr>
            <a:endParaRPr lang="en-US" dirty="0"/>
          </a:p>
        </p:txBody>
      </p:sp>
      <p:sp>
        <p:nvSpPr>
          <p:cNvPr id="4" name="Title 3"/>
          <p:cNvSpPr>
            <a:spLocks noGrp="1"/>
          </p:cNvSpPr>
          <p:nvPr>
            <p:ph type="title"/>
          </p:nvPr>
        </p:nvSpPr>
        <p:spPr/>
        <p:txBody>
          <a:bodyPr>
            <a:normAutofit fontScale="90000"/>
          </a:bodyPr>
          <a:lstStyle/>
          <a:p>
            <a:r>
              <a:rPr lang="en-US" sz="4400" dirty="0">
                <a:solidFill>
                  <a:schemeClr val="tx1"/>
                </a:solidFill>
              </a:rPr>
              <a:t>Fourth, perfect compliance is a myth! </a:t>
            </a:r>
            <a:endParaRPr lang="en-US" dirty="0">
              <a:solidFill>
                <a:schemeClr val="tx1"/>
              </a:solidFill>
            </a:endParaRP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88704411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457200" indent="-457200">
              <a:buFont typeface="Arial"/>
              <a:buChar char="•"/>
            </a:pPr>
            <a:r>
              <a:rPr lang="en-US" sz="2800" dirty="0"/>
              <a:t>Regular self-assessment – commitment to longitudinal data collection, look for patterns</a:t>
            </a:r>
          </a:p>
          <a:p>
            <a:pPr marL="457200" indent="-457200">
              <a:buFont typeface="Arial"/>
              <a:buChar char="•"/>
            </a:pPr>
            <a:r>
              <a:rPr lang="en-US" sz="2800" dirty="0"/>
              <a:t>Focus groups with key stakeholders and victims</a:t>
            </a:r>
          </a:p>
          <a:p>
            <a:pPr marL="457200" indent="-457200">
              <a:buFont typeface="Arial"/>
              <a:buChar char="•"/>
            </a:pPr>
            <a:r>
              <a:rPr lang="en-US" sz="2800" dirty="0"/>
              <a:t>Learn from mistakes (yours and other’s)</a:t>
            </a:r>
          </a:p>
          <a:p>
            <a:pPr marL="457200" indent="-457200">
              <a:buFont typeface="Arial"/>
              <a:buChar char="•"/>
            </a:pPr>
            <a:r>
              <a:rPr lang="en-US" sz="2800" dirty="0"/>
              <a:t>Climate checks</a:t>
            </a:r>
          </a:p>
          <a:p>
            <a:pPr marL="457200" indent="-457200">
              <a:buFont typeface="Arial"/>
              <a:buChar char="•"/>
            </a:pPr>
            <a:r>
              <a:rPr lang="en-US" sz="2800" dirty="0"/>
              <a:t>Periodic internal audit/external audit</a:t>
            </a:r>
          </a:p>
          <a:p>
            <a:pPr marL="457200" indent="-457200">
              <a:buFont typeface="Arial"/>
              <a:buChar char="•"/>
            </a:pPr>
            <a:r>
              <a:rPr lang="en-US" sz="2800" dirty="0"/>
              <a:t>Burnout? </a:t>
            </a:r>
          </a:p>
          <a:p>
            <a:pPr marL="457200" indent="-457200">
              <a:buFont typeface="Arial"/>
              <a:buChar char="•"/>
            </a:pPr>
            <a:r>
              <a:rPr lang="en-US" sz="2800" dirty="0"/>
              <a:t>Turnover? </a:t>
            </a:r>
          </a:p>
          <a:p>
            <a:pPr marL="457200" indent="-457200">
              <a:buFont typeface="Arial"/>
              <a:buChar char="•"/>
            </a:pPr>
            <a:r>
              <a:rPr lang="en-US" sz="2800" dirty="0"/>
              <a:t>Advancement?</a:t>
            </a:r>
          </a:p>
          <a:p>
            <a:endParaRPr lang="en-US" dirty="0"/>
          </a:p>
        </p:txBody>
      </p:sp>
      <p:sp>
        <p:nvSpPr>
          <p:cNvPr id="4" name="Title 3"/>
          <p:cNvSpPr>
            <a:spLocks noGrp="1"/>
          </p:cNvSpPr>
          <p:nvPr>
            <p:ph type="title"/>
          </p:nvPr>
        </p:nvSpPr>
        <p:spPr/>
        <p:txBody>
          <a:bodyPr>
            <a:normAutofit fontScale="90000"/>
          </a:bodyPr>
          <a:lstStyle/>
          <a:p>
            <a:r>
              <a:rPr lang="en-US" dirty="0">
                <a:solidFill>
                  <a:schemeClr val="tx1"/>
                </a:solidFill>
              </a:rPr>
              <a:t>Fifth, build in systems of review.</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00373747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483291"/>
          </a:xfrm>
        </p:spPr>
        <p:txBody>
          <a:bodyPr>
            <a:normAutofit/>
          </a:bodyPr>
          <a:lstStyle/>
          <a:p>
            <a:pPr marL="457200" indent="-457200">
              <a:buFont typeface="Arial"/>
              <a:buChar char="•"/>
            </a:pPr>
            <a:r>
              <a:rPr lang="en-US" sz="2800" dirty="0"/>
              <a:t>60-day rule</a:t>
            </a:r>
            <a:r>
              <a:rPr lang="en-US" sz="2800" dirty="0">
                <a:sym typeface="Wingdings" panose="05000000000000000000" pitchFamily="2" charset="2"/>
              </a:rPr>
              <a:t> Appeal and review</a:t>
            </a:r>
          </a:p>
          <a:p>
            <a:pPr marL="457200" indent="-457200">
              <a:buFont typeface="Arial"/>
              <a:buChar char="•"/>
            </a:pPr>
            <a:r>
              <a:rPr lang="en-US" sz="2800" dirty="0">
                <a:sym typeface="Wingdings" panose="05000000000000000000" pitchFamily="2" charset="2"/>
              </a:rPr>
              <a:t>Revising policies</a:t>
            </a:r>
            <a:endParaRPr lang="en-US" sz="2800" dirty="0"/>
          </a:p>
          <a:p>
            <a:endParaRPr lang="en-US" dirty="0"/>
          </a:p>
        </p:txBody>
      </p:sp>
      <p:sp>
        <p:nvSpPr>
          <p:cNvPr id="4" name="Title 3"/>
          <p:cNvSpPr>
            <a:spLocks noGrp="1"/>
          </p:cNvSpPr>
          <p:nvPr>
            <p:ph type="title"/>
          </p:nvPr>
        </p:nvSpPr>
        <p:spPr/>
        <p:txBody>
          <a:bodyPr>
            <a:normAutofit fontScale="90000"/>
          </a:bodyPr>
          <a:lstStyle/>
          <a:p>
            <a:r>
              <a:rPr lang="en-US" dirty="0">
                <a:solidFill>
                  <a:schemeClr val="tx1"/>
                </a:solidFill>
              </a:rPr>
              <a:t>Sixth, rectify compliance time with campus time.</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56416028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483291"/>
          </a:xfrm>
        </p:spPr>
        <p:txBody>
          <a:bodyPr>
            <a:normAutofit/>
          </a:bodyPr>
          <a:lstStyle/>
          <a:p>
            <a:pPr marL="457200" indent="-457200">
              <a:buFont typeface="Arial"/>
              <a:buChar char="•"/>
            </a:pPr>
            <a:r>
              <a:rPr lang="en-US" sz="2800" dirty="0"/>
              <a:t>Reporting goes up!</a:t>
            </a:r>
          </a:p>
          <a:p>
            <a:pPr marL="457200" indent="-457200">
              <a:buFont typeface="Arial"/>
              <a:buChar char="•"/>
            </a:pPr>
            <a:r>
              <a:rPr lang="en-US" sz="2800" dirty="0"/>
              <a:t>Anticipate “traps”</a:t>
            </a:r>
          </a:p>
          <a:p>
            <a:pPr marL="457200" indent="-457200">
              <a:buFont typeface="Arial"/>
              <a:buChar char="•"/>
            </a:pPr>
            <a:r>
              <a:rPr lang="en-US" sz="2800" dirty="0"/>
              <a:t>Title IX Compliance is a people business</a:t>
            </a:r>
          </a:p>
          <a:p>
            <a:endParaRPr lang="en-US" dirty="0"/>
          </a:p>
        </p:txBody>
      </p:sp>
      <p:sp>
        <p:nvSpPr>
          <p:cNvPr id="4" name="Title 3"/>
          <p:cNvSpPr>
            <a:spLocks noGrp="1"/>
          </p:cNvSpPr>
          <p:nvPr>
            <p:ph type="title"/>
          </p:nvPr>
        </p:nvSpPr>
        <p:spPr/>
        <p:txBody>
          <a:bodyPr>
            <a:normAutofit fontScale="90000"/>
          </a:bodyPr>
          <a:lstStyle/>
          <a:p>
            <a:r>
              <a:rPr lang="en-US" dirty="0">
                <a:solidFill>
                  <a:schemeClr val="tx1"/>
                </a:solidFill>
              </a:rPr>
              <a:t>Seventh, be aware of traps and false negatives.</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03440625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853547"/>
            <a:ext cx="7772400" cy="1828800"/>
          </a:xfrm>
        </p:spPr>
        <p:txBody>
          <a:bodyPr>
            <a:normAutofit/>
          </a:bodyPr>
          <a:lstStyle/>
          <a:p>
            <a:pPr algn="ctr"/>
            <a:r>
              <a:rPr lang="en-US" dirty="0">
                <a:solidFill>
                  <a:schemeClr val="bg1"/>
                </a:solidFill>
              </a:rPr>
              <a:t>CORNER 2</a:t>
            </a:r>
            <a:br>
              <a:rPr lang="en-US" dirty="0"/>
            </a:br>
            <a:endParaRPr lang="en-US" dirty="0"/>
          </a:p>
        </p:txBody>
      </p:sp>
      <p:sp>
        <p:nvSpPr>
          <p:cNvPr id="4" name="Text Placeholder 3"/>
          <p:cNvSpPr>
            <a:spLocks noGrp="1"/>
          </p:cNvSpPr>
          <p:nvPr>
            <p:ph type="body" idx="1"/>
          </p:nvPr>
        </p:nvSpPr>
        <p:spPr/>
        <p:txBody>
          <a:bodyPr>
            <a:normAutofit/>
          </a:bodyPr>
          <a:lstStyle/>
          <a:p>
            <a:r>
              <a:rPr lang="en-US" sz="4000" dirty="0"/>
              <a:t>Investigation and Discipline</a:t>
            </a:r>
          </a:p>
        </p:txBody>
      </p:sp>
      <p:sp>
        <p:nvSpPr>
          <p:cNvPr id="3" name="Footer Placeholder 2"/>
          <p:cNvSpPr>
            <a:spLocks noGrp="1"/>
          </p:cNvSpPr>
          <p:nvPr>
            <p:ph type="ftr" sz="quarter" idx="11"/>
          </p:nvPr>
        </p:nvSpPr>
        <p:spPr>
          <a:xfrm>
            <a:off x="-457200" y="6324600"/>
            <a:ext cx="2350681" cy="365125"/>
          </a:xfrm>
        </p:spPr>
        <p:txBody>
          <a:bodyPr/>
          <a:lstStyle/>
          <a:p>
            <a:r>
              <a:rPr lang="en-US" dirty="0"/>
              <a:t>© Peter Lake, 2016</a:t>
            </a:r>
          </a:p>
        </p:txBody>
      </p:sp>
    </p:spTree>
    <p:extLst>
      <p:ext uri="{BB962C8B-B14F-4D97-AF65-F5344CB8AC3E}">
        <p14:creationId xmlns:p14="http://schemas.microsoft.com/office/powerpoint/2010/main" val="341391374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219200"/>
            <a:ext cx="8991600" cy="5224272"/>
          </a:xfrm>
        </p:spPr>
        <p:txBody>
          <a:bodyPr>
            <a:normAutofit fontScale="77500" lnSpcReduction="20000"/>
          </a:bodyPr>
          <a:lstStyle/>
          <a:p>
            <a:pPr>
              <a:buClrTx/>
              <a:buSzPct val="100000"/>
            </a:pPr>
            <a:endParaRPr lang="en-US" dirty="0"/>
          </a:p>
          <a:p>
            <a:pPr marL="624078" indent="-514350">
              <a:buClrTx/>
              <a:buSzPct val="100000"/>
              <a:buFont typeface="+mj-lt"/>
              <a:buAutoNum type="arabicPeriod"/>
            </a:pPr>
            <a:r>
              <a:rPr lang="en-US" dirty="0"/>
              <a:t>notice to students . . . and employees of the grievance procedures, including where complaints may be filed; </a:t>
            </a:r>
          </a:p>
          <a:p>
            <a:pPr marL="624078" indent="-514350">
              <a:buClrTx/>
              <a:buSzPct val="100000"/>
              <a:buFont typeface="+mj-lt"/>
              <a:buAutoNum type="arabicPeriod"/>
            </a:pPr>
            <a:r>
              <a:rPr lang="en-US" dirty="0"/>
              <a:t>application of the grievance procedures to complaints filed by students or on their behalf alleging sexual violence carried out by employees, other students, or third parties; </a:t>
            </a:r>
          </a:p>
          <a:p>
            <a:pPr marL="624078" indent="-514350">
              <a:buClrTx/>
              <a:buSzPct val="100000"/>
              <a:buFont typeface="+mj-lt"/>
              <a:buAutoNum type="arabicPeriod"/>
            </a:pPr>
            <a:r>
              <a:rPr lang="en-US" dirty="0"/>
              <a:t>provisions for adequate, reliable, and impartial investigation of complaints, including the opportunity for both the complainant and alleged perpetrator to present witnesses and evidence; </a:t>
            </a:r>
          </a:p>
          <a:p>
            <a:pPr marL="624078" indent="-514350">
              <a:buClrTx/>
              <a:buSzPct val="100000"/>
              <a:buFont typeface="+mj-lt"/>
              <a:buAutoNum type="arabicPeriod"/>
            </a:pPr>
            <a:r>
              <a:rPr lang="en-US" dirty="0"/>
              <a:t>designated and reasonably prompt time frames for the major stages of the complaint process;  </a:t>
            </a:r>
          </a:p>
          <a:p>
            <a:pPr marL="624078" indent="-514350">
              <a:buClrTx/>
              <a:buSzPct val="100000"/>
              <a:buFont typeface="+mj-lt"/>
              <a:buAutoNum type="arabicPeriod"/>
            </a:pPr>
            <a:r>
              <a:rPr lang="en-US" dirty="0"/>
              <a:t>written notice to the complainant and alleged perpetrator of the outcome of the complaint; and </a:t>
            </a:r>
          </a:p>
          <a:p>
            <a:pPr marL="624078" indent="-514350">
              <a:buClrTx/>
              <a:buSzPct val="100000"/>
              <a:buFont typeface="+mj-lt"/>
              <a:buAutoNum type="arabicPeriod"/>
            </a:pPr>
            <a:r>
              <a:rPr lang="en-US" dirty="0"/>
              <a:t>assurance that the school will take steps to prevent recurrence of any sexual violence and remedy discriminatory effects on the complainant and others, if appropriate. </a:t>
            </a:r>
          </a:p>
        </p:txBody>
      </p:sp>
      <p:sp>
        <p:nvSpPr>
          <p:cNvPr id="4" name="Title 3"/>
          <p:cNvSpPr>
            <a:spLocks noGrp="1"/>
          </p:cNvSpPr>
          <p:nvPr>
            <p:ph type="title"/>
          </p:nvPr>
        </p:nvSpPr>
        <p:spPr/>
        <p:txBody>
          <a:bodyPr>
            <a:normAutofit fontScale="90000"/>
          </a:bodyPr>
          <a:lstStyle/>
          <a:p>
            <a:r>
              <a:rPr lang="en-US" dirty="0">
                <a:effectLst/>
              </a:rPr>
              <a:t>Critical Procedural Requirements for Title IX Compliance*</a:t>
            </a:r>
            <a:endParaRPr lang="en-US" dirty="0"/>
          </a:p>
        </p:txBody>
      </p:sp>
      <p:sp>
        <p:nvSpPr>
          <p:cNvPr id="5" name="TextBox 4"/>
          <p:cNvSpPr txBox="1"/>
          <p:nvPr/>
        </p:nvSpPr>
        <p:spPr>
          <a:xfrm>
            <a:off x="3657600" y="5934670"/>
            <a:ext cx="6172200" cy="923330"/>
          </a:xfrm>
          <a:prstGeom prst="rect">
            <a:avLst/>
          </a:prstGeom>
          <a:noFill/>
        </p:spPr>
        <p:txBody>
          <a:bodyPr wrap="square" rtlCol="0">
            <a:spAutoFit/>
          </a:bodyPr>
          <a:lstStyle/>
          <a:p>
            <a:r>
              <a:rPr lang="en-US" dirty="0"/>
              <a:t>US Dept. of Education, Office for Civil Rights, </a:t>
            </a:r>
            <a:r>
              <a:rPr lang="en-US" i="1" dirty="0"/>
              <a:t>Questions and Answers on Title IX and Sexual Violence</a:t>
            </a:r>
            <a:r>
              <a:rPr lang="en-US" dirty="0"/>
              <a:t> (April 2014) pg. 12.</a:t>
            </a:r>
          </a:p>
        </p:txBody>
      </p:sp>
      <p:sp>
        <p:nvSpPr>
          <p:cNvPr id="6" name="Footer Placeholder 5"/>
          <p:cNvSpPr>
            <a:spLocks noGrp="1"/>
          </p:cNvSpPr>
          <p:nvPr>
            <p:ph type="ftr" sz="quarter" idx="11"/>
          </p:nvPr>
        </p:nvSpPr>
        <p:spPr>
          <a:xfrm>
            <a:off x="-718141" y="6260909"/>
            <a:ext cx="2350681" cy="365125"/>
          </a:xfrm>
        </p:spPr>
        <p:txBody>
          <a:bodyPr/>
          <a:lstStyle/>
          <a:p>
            <a:r>
              <a:rPr lang="en-US" dirty="0"/>
              <a:t>© Peter Lake, 2016</a:t>
            </a:r>
          </a:p>
        </p:txBody>
      </p:sp>
    </p:spTree>
    <p:extLst>
      <p:ext uri="{BB962C8B-B14F-4D97-AF65-F5344CB8AC3E}">
        <p14:creationId xmlns:p14="http://schemas.microsoft.com/office/powerpoint/2010/main" val="322484503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257800"/>
          </a:xfrm>
        </p:spPr>
        <p:txBody>
          <a:bodyPr>
            <a:normAutofit/>
          </a:bodyPr>
          <a:lstStyle/>
          <a:p>
            <a:r>
              <a:rPr lang="en-US" dirty="0"/>
              <a:t>“Pure investigator” model</a:t>
            </a:r>
          </a:p>
          <a:p>
            <a:r>
              <a:rPr lang="en-US" dirty="0"/>
              <a:t>“Preponderance of the evidence” standard</a:t>
            </a:r>
          </a:p>
          <a:p>
            <a:r>
              <a:rPr lang="en-US" dirty="0"/>
              <a:t>Reviews, not appeals</a:t>
            </a:r>
          </a:p>
          <a:p>
            <a:r>
              <a:rPr lang="en-US" dirty="0"/>
              <a:t>A “grievance process” (What about the role of an honor code? Unitary discrimination policy?)</a:t>
            </a:r>
          </a:p>
          <a:p>
            <a:r>
              <a:rPr lang="en-US" dirty="0"/>
              <a:t>Professionals over students in decision-making roles</a:t>
            </a:r>
          </a:p>
          <a:p>
            <a:r>
              <a:rPr lang="en-US" dirty="0"/>
              <a:t>Sensitivity to trauma, knowledge of forensics (AOD, medical)</a:t>
            </a:r>
          </a:p>
        </p:txBody>
      </p:sp>
      <p:sp>
        <p:nvSpPr>
          <p:cNvPr id="4" name="Title 3"/>
          <p:cNvSpPr>
            <a:spLocks noGrp="1"/>
          </p:cNvSpPr>
          <p:nvPr>
            <p:ph type="title"/>
          </p:nvPr>
        </p:nvSpPr>
        <p:spPr/>
        <p:txBody>
          <a:bodyPr/>
          <a:lstStyle/>
          <a:p>
            <a:r>
              <a:rPr lang="en-US" dirty="0"/>
              <a:t>OCR prefers…</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933767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109728" indent="0">
              <a:buNone/>
            </a:pPr>
            <a:r>
              <a:rPr lang="en-US" dirty="0"/>
              <a:t>“[A school] must take immediate and appropriate steps to investigate or otherwise determine what occurred . . . If an investigation reveals that sexual violence created a hostile environment, the school must then take prompt and effective steps reasonably calculated to end the sexual violence, eliminate the hostile environment, prevent its recurrence, and, as appropriate, remedy its effects. </a:t>
            </a:r>
            <a:r>
              <a:rPr lang="en-US" b="1" i="1" dirty="0"/>
              <a:t>But a school should not wait to take steps to protect its students until students have already been deprived of educational opportunities</a:t>
            </a:r>
            <a:r>
              <a:rPr lang="en-US" b="1" dirty="0"/>
              <a:t>.”</a:t>
            </a:r>
          </a:p>
        </p:txBody>
      </p:sp>
      <p:sp>
        <p:nvSpPr>
          <p:cNvPr id="4" name="Title 3"/>
          <p:cNvSpPr>
            <a:spLocks noGrp="1"/>
          </p:cNvSpPr>
          <p:nvPr>
            <p:ph type="title"/>
          </p:nvPr>
        </p:nvSpPr>
        <p:spPr/>
        <p:txBody>
          <a:bodyPr/>
          <a:lstStyle/>
          <a:p>
            <a:r>
              <a:rPr lang="en-US" dirty="0"/>
              <a:t>Institutional Response</a:t>
            </a:r>
          </a:p>
        </p:txBody>
      </p:sp>
      <p:sp>
        <p:nvSpPr>
          <p:cNvPr id="5" name="TextBox 4"/>
          <p:cNvSpPr txBox="1"/>
          <p:nvPr/>
        </p:nvSpPr>
        <p:spPr>
          <a:xfrm>
            <a:off x="3962400" y="5791200"/>
            <a:ext cx="4876800" cy="1077218"/>
          </a:xfrm>
          <a:prstGeom prst="rect">
            <a:avLst/>
          </a:prstGeom>
          <a:noFill/>
        </p:spPr>
        <p:txBody>
          <a:bodyPr wrap="square" rtlCol="0">
            <a:spAutoFit/>
          </a:bodyPr>
          <a:lstStyle/>
          <a:p>
            <a:r>
              <a:rPr lang="en-US" sz="1600" dirty="0"/>
              <a:t>*US Dept. of Education, Office for Civil Rights, </a:t>
            </a:r>
            <a:r>
              <a:rPr lang="en-US" sz="1600" i="1" dirty="0"/>
              <a:t>Frequently Asked Questions on Title IX and Sexual Violence</a:t>
            </a:r>
            <a:r>
              <a:rPr lang="en-US" sz="1600" dirty="0"/>
              <a:t> (April 2014) pg. 2 – 3 (emphasis added).</a:t>
            </a:r>
          </a:p>
        </p:txBody>
      </p:sp>
      <p:sp>
        <p:nvSpPr>
          <p:cNvPr id="6" name="Footer Placeholder 5"/>
          <p:cNvSpPr>
            <a:spLocks noGrp="1"/>
          </p:cNvSpPr>
          <p:nvPr>
            <p:ph type="ftr" sz="quarter" idx="11"/>
          </p:nvPr>
        </p:nvSpPr>
        <p:spPr>
          <a:xfrm>
            <a:off x="-609600" y="6400800"/>
            <a:ext cx="2350681" cy="365125"/>
          </a:xfrm>
        </p:spPr>
        <p:txBody>
          <a:bodyPr/>
          <a:lstStyle/>
          <a:p>
            <a:r>
              <a:rPr lang="en-US" dirty="0"/>
              <a:t>© Peter Lake, 2016</a:t>
            </a:r>
          </a:p>
        </p:txBody>
      </p:sp>
    </p:spTree>
    <p:extLst>
      <p:ext uri="{BB962C8B-B14F-4D97-AF65-F5344CB8AC3E}">
        <p14:creationId xmlns:p14="http://schemas.microsoft.com/office/powerpoint/2010/main" val="285541280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257800"/>
          </a:xfrm>
        </p:spPr>
        <p:txBody>
          <a:bodyPr>
            <a:normAutofit/>
          </a:bodyPr>
          <a:lstStyle/>
          <a:p>
            <a:r>
              <a:rPr lang="en-US" dirty="0"/>
              <a:t>Univ. of Virginia policy “exemplary”</a:t>
            </a:r>
          </a:p>
          <a:p>
            <a:r>
              <a:rPr lang="en-US" dirty="0"/>
              <a:t>“Montana” process</a:t>
            </a:r>
          </a:p>
          <a:p>
            <a:r>
              <a:rPr lang="en-US" dirty="0"/>
              <a:t>Being aware of the interests of individuals who are not directly represented in a grievance process (mea culpa does not end all investigations)</a:t>
            </a:r>
          </a:p>
          <a:p>
            <a:r>
              <a:rPr lang="en-US" dirty="0"/>
              <a:t>Not to second guess your judgement but will examine your procedures</a:t>
            </a:r>
          </a:p>
          <a:p>
            <a:r>
              <a:rPr lang="en-US" dirty="0"/>
              <a:t>Disciplined REs—”Hostile environment”//Univ. of Virginia</a:t>
            </a:r>
          </a:p>
        </p:txBody>
      </p:sp>
      <p:sp>
        <p:nvSpPr>
          <p:cNvPr id="4" name="Title 3"/>
          <p:cNvSpPr>
            <a:spLocks noGrp="1"/>
          </p:cNvSpPr>
          <p:nvPr>
            <p:ph type="title"/>
          </p:nvPr>
        </p:nvSpPr>
        <p:spPr/>
        <p:txBody>
          <a:bodyPr/>
          <a:lstStyle/>
          <a:p>
            <a:r>
              <a:rPr lang="en-US" dirty="0"/>
              <a:t>OCR prefers…</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26127305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86517"/>
            <a:ext cx="8229600" cy="4525963"/>
          </a:xfrm>
        </p:spPr>
        <p:txBody>
          <a:bodyPr>
            <a:normAutofit lnSpcReduction="10000"/>
          </a:bodyPr>
          <a:lstStyle/>
          <a:p>
            <a:r>
              <a:rPr lang="en-US" dirty="0"/>
              <a:t>Disseminated to </a:t>
            </a:r>
            <a:r>
              <a:rPr lang="en-US" u="sng" dirty="0"/>
              <a:t>all</a:t>
            </a:r>
            <a:r>
              <a:rPr lang="en-US" dirty="0"/>
              <a:t> faculty, staff and students?</a:t>
            </a:r>
          </a:p>
          <a:p>
            <a:r>
              <a:rPr lang="en-US" dirty="0"/>
              <a:t>Easily accessible?</a:t>
            </a:r>
          </a:p>
          <a:p>
            <a:r>
              <a:rPr lang="en-US" dirty="0"/>
              <a:t>Clear and easily understood?</a:t>
            </a:r>
          </a:p>
          <a:p>
            <a:r>
              <a:rPr lang="en-US" dirty="0"/>
              <a:t>Unmanageable?</a:t>
            </a:r>
          </a:p>
          <a:p>
            <a:r>
              <a:rPr lang="en-US" dirty="0"/>
              <a:t>Scary? </a:t>
            </a:r>
          </a:p>
          <a:p>
            <a:r>
              <a:rPr lang="en-US" dirty="0"/>
              <a:t>Full of legalisms?</a:t>
            </a:r>
          </a:p>
          <a:p>
            <a:pPr marL="109728" indent="0">
              <a:buNone/>
            </a:pPr>
            <a:endParaRPr lang="en-US" dirty="0"/>
          </a:p>
          <a:p>
            <a:r>
              <a:rPr lang="en-US" dirty="0"/>
              <a:t>How did your policy come into being?  </a:t>
            </a:r>
          </a:p>
          <a:p>
            <a:pPr lvl="1"/>
            <a:r>
              <a:rPr lang="en-US" dirty="0"/>
              <a:t>A committee of faculty, staff, and students?  </a:t>
            </a:r>
          </a:p>
          <a:p>
            <a:pPr lvl="1"/>
            <a:r>
              <a:rPr lang="en-US" dirty="0"/>
              <a:t>A small group of administrators?</a:t>
            </a:r>
          </a:p>
        </p:txBody>
      </p:sp>
      <p:sp>
        <p:nvSpPr>
          <p:cNvPr id="4" name="Title 3"/>
          <p:cNvSpPr>
            <a:spLocks noGrp="1"/>
          </p:cNvSpPr>
          <p:nvPr>
            <p:ph type="title"/>
          </p:nvPr>
        </p:nvSpPr>
        <p:spPr/>
        <p:txBody>
          <a:bodyPr>
            <a:normAutofit fontScale="90000"/>
          </a:bodyPr>
          <a:lstStyle/>
          <a:p>
            <a:r>
              <a:rPr lang="en-US" dirty="0"/>
              <a:t>It starts with policy.</a:t>
            </a:r>
            <a:br>
              <a:rPr lang="en-US" dirty="0"/>
            </a:br>
            <a:r>
              <a:rPr lang="en-US" dirty="0"/>
              <a:t>Is your policy…	</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53225606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Parties</a:t>
            </a:r>
          </a:p>
          <a:p>
            <a:pPr lvl="1"/>
            <a:r>
              <a:rPr lang="en-US" dirty="0"/>
              <a:t>Victim/Respondent</a:t>
            </a:r>
          </a:p>
          <a:p>
            <a:pPr lvl="1"/>
            <a:r>
              <a:rPr lang="en-US" dirty="0"/>
              <a:t>Complainant/Respondent</a:t>
            </a:r>
          </a:p>
          <a:p>
            <a:pPr lvl="1"/>
            <a:r>
              <a:rPr lang="en-US" dirty="0"/>
              <a:t>Reporting Party/Responding Party</a:t>
            </a:r>
          </a:p>
          <a:p>
            <a:pPr lvl="1"/>
            <a:r>
              <a:rPr lang="en-US" dirty="0"/>
              <a:t>Accuser/Accused</a:t>
            </a:r>
          </a:p>
          <a:p>
            <a:pPr lvl="1"/>
            <a:r>
              <a:rPr lang="en-US" dirty="0"/>
              <a:t>Victim v. Survivor</a:t>
            </a:r>
          </a:p>
          <a:p>
            <a:r>
              <a:rPr lang="en-US" dirty="0"/>
              <a:t>Legal terms such as “evidence” or “verdict”</a:t>
            </a:r>
          </a:p>
        </p:txBody>
      </p:sp>
      <p:sp>
        <p:nvSpPr>
          <p:cNvPr id="4" name="Title 3"/>
          <p:cNvSpPr>
            <a:spLocks noGrp="1"/>
          </p:cNvSpPr>
          <p:nvPr>
            <p:ph type="title"/>
          </p:nvPr>
        </p:nvSpPr>
        <p:spPr/>
        <p:txBody>
          <a:bodyPr/>
          <a:lstStyle/>
          <a:p>
            <a:r>
              <a:rPr lang="en-US" dirty="0"/>
              <a:t>Terminology	</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18641574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525963"/>
          </a:xfrm>
        </p:spPr>
        <p:txBody>
          <a:bodyPr>
            <a:normAutofit fontScale="85000" lnSpcReduction="10000"/>
          </a:bodyPr>
          <a:lstStyle/>
          <a:p>
            <a:pPr marL="109728" indent="0">
              <a:buNone/>
            </a:pPr>
            <a:r>
              <a:rPr lang="en-US" dirty="0"/>
              <a:t>“A statement of </a:t>
            </a:r>
            <a:r>
              <a:rPr lang="en-US" b="1" u="sng" dirty="0"/>
              <a:t>policy</a:t>
            </a:r>
            <a:r>
              <a:rPr lang="en-US" dirty="0"/>
              <a:t> regarding the institution’s programs to prevent dating violence, domestic violence, sexual assault, and stalking . . . and of procedures that the institution will follow when one of these crimes is reported. . . .</a:t>
            </a:r>
          </a:p>
          <a:p>
            <a:pPr marL="109728" indent="0">
              <a:buNone/>
            </a:pPr>
            <a:r>
              <a:rPr lang="en-US" sz="2800" dirty="0"/>
              <a:t>	(i) A description of the institution’s educational 	programs and campaigns to promote the 		awareness of dating violence, domestic 	violence, sexual assault, and stalking . . . </a:t>
            </a:r>
          </a:p>
          <a:p>
            <a:pPr marL="109728" indent="0">
              <a:buNone/>
            </a:pPr>
            <a:r>
              <a:rPr lang="en-US" sz="2800" dirty="0"/>
              <a:t>	(ii) Procedures victims should follow if a crime 	of dating violence, domestic violence, sexual 	assault, or stalking has occurred, including 	</a:t>
            </a:r>
            <a:r>
              <a:rPr lang="en-US" sz="2800" b="1" u="sng" dirty="0"/>
              <a:t>written information </a:t>
            </a:r>
            <a:r>
              <a:rPr lang="en-US" sz="2800" dirty="0"/>
              <a:t>about—”</a:t>
            </a:r>
          </a:p>
          <a:p>
            <a:pPr marL="109728" indent="0">
              <a:buNone/>
            </a:pPr>
            <a:endParaRPr lang="en-US" dirty="0"/>
          </a:p>
        </p:txBody>
      </p:sp>
      <p:sp>
        <p:nvSpPr>
          <p:cNvPr id="4" name="Title 3"/>
          <p:cNvSpPr>
            <a:spLocks noGrp="1"/>
          </p:cNvSpPr>
          <p:nvPr>
            <p:ph type="title"/>
          </p:nvPr>
        </p:nvSpPr>
        <p:spPr>
          <a:xfrm>
            <a:off x="457200" y="381000"/>
            <a:ext cx="8229600" cy="1143000"/>
          </a:xfrm>
        </p:spPr>
        <p:txBody>
          <a:bodyPr>
            <a:noAutofit/>
          </a:bodyPr>
          <a:lstStyle/>
          <a:p>
            <a:pPr algn="ctr"/>
            <a:r>
              <a:rPr lang="en-US" sz="3200" dirty="0"/>
              <a:t>VAWA </a:t>
            </a:r>
            <a:r>
              <a:rPr lang="en-US" sz="3200" dirty="0" err="1"/>
              <a:t>Regs</a:t>
            </a:r>
            <a:r>
              <a:rPr lang="en-US" sz="3200" dirty="0"/>
              <a:t> Mandate: </a:t>
            </a:r>
            <a:br>
              <a:rPr lang="en-US" sz="3200" dirty="0"/>
            </a:br>
            <a:r>
              <a:rPr lang="en-US" sz="3200" dirty="0"/>
              <a:t>Publish Programs and Policies</a:t>
            </a:r>
            <a:br>
              <a:rPr lang="en-US" sz="3200" dirty="0"/>
            </a:br>
            <a:r>
              <a:rPr lang="en-US" sz="3200" dirty="0"/>
              <a:t>34 CFR 668.46 (b)(11)</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60944160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686800" cy="4525963"/>
          </a:xfrm>
        </p:spPr>
        <p:txBody>
          <a:bodyPr>
            <a:normAutofit fontScale="92500"/>
          </a:bodyPr>
          <a:lstStyle/>
          <a:p>
            <a:pPr lvl="1"/>
            <a:r>
              <a:rPr lang="en-US" sz="2400" dirty="0"/>
              <a:t>Importance of preserving evidence</a:t>
            </a:r>
          </a:p>
          <a:p>
            <a:pPr lvl="1"/>
            <a:r>
              <a:rPr lang="en-US" sz="2400" dirty="0"/>
              <a:t>How and to whom to report</a:t>
            </a:r>
          </a:p>
          <a:p>
            <a:pPr lvl="1"/>
            <a:r>
              <a:rPr lang="en-US" sz="2400" dirty="0"/>
              <a:t>Options to include or not include law enforcement and campus authorities</a:t>
            </a:r>
          </a:p>
          <a:p>
            <a:pPr lvl="1"/>
            <a:r>
              <a:rPr lang="en-US" sz="2400" dirty="0"/>
              <a:t>The rights of victims and the institution’s responsibility to issue orders of protection (“no contact” orders)</a:t>
            </a:r>
          </a:p>
          <a:p>
            <a:pPr lvl="2"/>
            <a:r>
              <a:rPr lang="en-US" sz="2200" dirty="0"/>
              <a:t>Confidentiality </a:t>
            </a:r>
          </a:p>
          <a:p>
            <a:pPr lvl="2"/>
            <a:r>
              <a:rPr lang="en-US" sz="2200" dirty="0"/>
              <a:t>Available resources (counseling, advocacy, etc.)</a:t>
            </a:r>
          </a:p>
          <a:p>
            <a:pPr lvl="2"/>
            <a:r>
              <a:rPr lang="en-US" sz="2200" dirty="0"/>
              <a:t>Options for interim measures for victims (changes in class schedules or living arrangements)</a:t>
            </a:r>
          </a:p>
          <a:p>
            <a:pPr lvl="2"/>
            <a:r>
              <a:rPr lang="en-US" sz="2200" dirty="0"/>
              <a:t>Explanation of disciplinary procedures</a:t>
            </a:r>
          </a:p>
          <a:p>
            <a:pPr lvl="2"/>
            <a:r>
              <a:rPr lang="en-US" sz="2200" dirty="0"/>
              <a:t>Explanation of rights</a:t>
            </a:r>
          </a:p>
          <a:p>
            <a:pPr lvl="2"/>
            <a:endParaRPr lang="en-US" sz="2200" dirty="0"/>
          </a:p>
          <a:p>
            <a:pPr lvl="1"/>
            <a:endParaRPr lang="en-US" sz="2400" dirty="0"/>
          </a:p>
        </p:txBody>
      </p:sp>
      <p:sp>
        <p:nvSpPr>
          <p:cNvPr id="4" name="Title 3"/>
          <p:cNvSpPr>
            <a:spLocks noGrp="1"/>
          </p:cNvSpPr>
          <p:nvPr>
            <p:ph type="title"/>
          </p:nvPr>
        </p:nvSpPr>
        <p:spPr/>
        <p:txBody>
          <a:bodyPr>
            <a:normAutofit/>
          </a:bodyPr>
          <a:lstStyle/>
          <a:p>
            <a:r>
              <a:rPr lang="en-US" dirty="0"/>
              <a:t>VAWA </a:t>
            </a:r>
            <a:r>
              <a:rPr lang="en-US" dirty="0" err="1"/>
              <a:t>Regs</a:t>
            </a:r>
            <a:r>
              <a:rPr lang="en-US" dirty="0"/>
              <a:t> Mandate Cont’d:</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68811094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153400" cy="1676400"/>
          </a:xfrm>
        </p:spPr>
        <p:txBody>
          <a:bodyPr>
            <a:normAutofit/>
          </a:bodyPr>
          <a:lstStyle/>
          <a:p>
            <a:r>
              <a:rPr lang="en-US" sz="3200" b="1" dirty="0">
                <a:solidFill>
                  <a:schemeClr val="tx1"/>
                </a:solidFill>
              </a:rPr>
              <a:t>Key Features of a Sexual Harassment/Misconduct Policy</a:t>
            </a:r>
            <a:br>
              <a:rPr lang="en-US" sz="3200" b="1" dirty="0">
                <a:solidFill>
                  <a:schemeClr val="tx1"/>
                </a:solidFill>
              </a:rPr>
            </a:br>
            <a:endParaRPr lang="en-US" sz="3200" b="1" dirty="0">
              <a:solidFill>
                <a:schemeClr val="tx1"/>
              </a:solidFill>
            </a:endParaRPr>
          </a:p>
        </p:txBody>
      </p:sp>
      <p:sp>
        <p:nvSpPr>
          <p:cNvPr id="3" name="Content Placeholder 2"/>
          <p:cNvSpPr>
            <a:spLocks noGrp="1"/>
          </p:cNvSpPr>
          <p:nvPr>
            <p:ph idx="1"/>
          </p:nvPr>
        </p:nvSpPr>
        <p:spPr>
          <a:xfrm>
            <a:off x="457200" y="1515269"/>
            <a:ext cx="8229600" cy="5257800"/>
          </a:xfrm>
        </p:spPr>
        <p:txBody>
          <a:bodyPr>
            <a:normAutofit/>
          </a:bodyPr>
          <a:lstStyle/>
          <a:p>
            <a:r>
              <a:rPr lang="en-US" dirty="0"/>
              <a:t>Introduction</a:t>
            </a:r>
          </a:p>
          <a:p>
            <a:r>
              <a:rPr lang="en-US" dirty="0"/>
              <a:t>Scope</a:t>
            </a:r>
          </a:p>
          <a:p>
            <a:r>
              <a:rPr lang="en-US" dirty="0"/>
              <a:t>Support services, interim measures, and how to access </a:t>
            </a:r>
          </a:p>
          <a:p>
            <a:r>
              <a:rPr lang="en-US" dirty="0"/>
              <a:t>Title IX Coordinator’s contact information and responsibilities</a:t>
            </a:r>
          </a:p>
          <a:p>
            <a:r>
              <a:rPr lang="en-US" dirty="0"/>
              <a:t>Definitions of key terms, such as sexual harassment and consent</a:t>
            </a:r>
          </a:p>
          <a:p>
            <a:r>
              <a:rPr lang="en-US" dirty="0"/>
              <a:t>Timeframes, both for reporting and for resolution</a:t>
            </a:r>
          </a:p>
        </p:txBody>
      </p:sp>
      <p:sp>
        <p:nvSpPr>
          <p:cNvPr id="5" name="TextBox 4"/>
          <p:cNvSpPr txBox="1"/>
          <p:nvPr/>
        </p:nvSpPr>
        <p:spPr>
          <a:xfrm>
            <a:off x="3566160" y="5638800"/>
            <a:ext cx="5410200" cy="830997"/>
          </a:xfrm>
          <a:prstGeom prst="rect">
            <a:avLst/>
          </a:prstGeom>
          <a:noFill/>
        </p:spPr>
        <p:txBody>
          <a:bodyPr wrap="square" rtlCol="0">
            <a:spAutoFit/>
          </a:bodyPr>
          <a:lstStyle/>
          <a:p>
            <a:r>
              <a:rPr lang="en-US" sz="1600" dirty="0"/>
              <a:t>Adapted from Howard Kallem, “Effective Grievance Procedures,” [presentation], Title IX Compliance Institute, Washington D.C., August 6, 2014.</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01207351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89031" cy="1676400"/>
          </a:xfrm>
        </p:spPr>
        <p:txBody>
          <a:bodyPr>
            <a:normAutofit/>
          </a:bodyPr>
          <a:lstStyle/>
          <a:p>
            <a:r>
              <a:rPr lang="en-US" sz="3200" b="1" dirty="0">
                <a:solidFill>
                  <a:schemeClr val="tx1"/>
                </a:solidFill>
              </a:rPr>
              <a:t>Policy </a:t>
            </a:r>
            <a:r>
              <a:rPr lang="en-US" sz="3200" dirty="0">
                <a:solidFill>
                  <a:schemeClr val="tx1"/>
                </a:solidFill>
              </a:rPr>
              <a:t>Continued…</a:t>
            </a:r>
            <a:endParaRPr lang="en-US" sz="3200" b="1" dirty="0">
              <a:solidFill>
                <a:schemeClr val="tx1"/>
              </a:solidFill>
            </a:endParaRPr>
          </a:p>
        </p:txBody>
      </p:sp>
      <p:sp>
        <p:nvSpPr>
          <p:cNvPr id="3" name="Content Placeholder 2"/>
          <p:cNvSpPr>
            <a:spLocks noGrp="1"/>
          </p:cNvSpPr>
          <p:nvPr>
            <p:ph idx="1"/>
          </p:nvPr>
        </p:nvSpPr>
        <p:spPr>
          <a:xfrm>
            <a:off x="457200" y="1219200"/>
            <a:ext cx="8229600" cy="5257800"/>
          </a:xfrm>
        </p:spPr>
        <p:txBody>
          <a:bodyPr>
            <a:normAutofit/>
          </a:bodyPr>
          <a:lstStyle/>
          <a:p>
            <a:r>
              <a:rPr lang="en-US" dirty="0"/>
              <a:t>Confidentiality of information generally</a:t>
            </a:r>
          </a:p>
          <a:p>
            <a:r>
              <a:rPr lang="en-US" dirty="0"/>
              <a:t>Requests for confidentiality</a:t>
            </a:r>
          </a:p>
          <a:p>
            <a:r>
              <a:rPr lang="en-US" dirty="0"/>
              <a:t>Opportunity to provide/access to information</a:t>
            </a:r>
          </a:p>
          <a:p>
            <a:r>
              <a:rPr lang="en-US" dirty="0"/>
              <a:t>Prohibition against retaliation</a:t>
            </a:r>
          </a:p>
          <a:p>
            <a:r>
              <a:rPr lang="en-US" dirty="0"/>
              <a:t>Sanction and remedies, and how they will be determined</a:t>
            </a:r>
          </a:p>
          <a:p>
            <a:r>
              <a:rPr lang="en-US" dirty="0"/>
              <a:t>Evidentiary standard</a:t>
            </a:r>
          </a:p>
          <a:p>
            <a:r>
              <a:rPr lang="en-US" dirty="0"/>
              <a:t>Notification of outcome</a:t>
            </a:r>
          </a:p>
          <a:p>
            <a:r>
              <a:rPr lang="en-US" dirty="0"/>
              <a:t>Appeal process</a:t>
            </a:r>
          </a:p>
        </p:txBody>
      </p:sp>
      <p:sp>
        <p:nvSpPr>
          <p:cNvPr id="5" name="TextBox 4"/>
          <p:cNvSpPr txBox="1"/>
          <p:nvPr/>
        </p:nvSpPr>
        <p:spPr>
          <a:xfrm>
            <a:off x="3566160" y="5638800"/>
            <a:ext cx="5410200" cy="830997"/>
          </a:xfrm>
          <a:prstGeom prst="rect">
            <a:avLst/>
          </a:prstGeom>
          <a:noFill/>
        </p:spPr>
        <p:txBody>
          <a:bodyPr wrap="square" rtlCol="0">
            <a:spAutoFit/>
          </a:bodyPr>
          <a:lstStyle/>
          <a:p>
            <a:r>
              <a:rPr lang="en-US" sz="1600" dirty="0"/>
              <a:t>Adapted from Howard Kallem, “Effective Grievance Procedures,” [presentation], Title IX Compliance Institute, Washington D.C., August 6, 2014.</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36972197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1676400"/>
          </a:xfrm>
        </p:spPr>
        <p:txBody>
          <a:bodyPr>
            <a:normAutofit/>
          </a:bodyPr>
          <a:lstStyle/>
          <a:p>
            <a:r>
              <a:rPr lang="en-US" sz="3200" b="1" dirty="0">
                <a:solidFill>
                  <a:schemeClr val="tx1"/>
                </a:solidFill>
              </a:rPr>
              <a:t>More on Definitions to Be Included in Policy</a:t>
            </a:r>
          </a:p>
        </p:txBody>
      </p:sp>
      <p:sp>
        <p:nvSpPr>
          <p:cNvPr id="3" name="Content Placeholder 2"/>
          <p:cNvSpPr>
            <a:spLocks noGrp="1"/>
          </p:cNvSpPr>
          <p:nvPr>
            <p:ph idx="1"/>
          </p:nvPr>
        </p:nvSpPr>
        <p:spPr>
          <a:xfrm>
            <a:off x="457200" y="609600"/>
            <a:ext cx="8686800" cy="5715000"/>
          </a:xfrm>
        </p:spPr>
        <p:txBody>
          <a:bodyPr>
            <a:normAutofit fontScale="92500" lnSpcReduction="10000"/>
          </a:bodyPr>
          <a:lstStyle/>
          <a:p>
            <a:endParaRPr lang="en-US" dirty="0"/>
          </a:p>
          <a:p>
            <a:pPr marL="109728" indent="0">
              <a:buNone/>
            </a:pPr>
            <a:r>
              <a:rPr lang="en-US" dirty="0"/>
              <a:t>“Clearly define all conduct prohibited by the policy, including: </a:t>
            </a:r>
          </a:p>
          <a:p>
            <a:pPr marL="109728" indent="0">
              <a:buNone/>
            </a:pPr>
            <a:r>
              <a:rPr lang="en-US" dirty="0"/>
              <a:t>i. Sexual harassment </a:t>
            </a:r>
          </a:p>
          <a:p>
            <a:pPr marL="109728" indent="0">
              <a:buNone/>
            </a:pPr>
            <a:r>
              <a:rPr lang="en-US" dirty="0"/>
              <a:t>ii. Hostile environment caused by sexual harassment </a:t>
            </a:r>
          </a:p>
          <a:p>
            <a:pPr marL="109728" indent="0">
              <a:buNone/>
            </a:pPr>
            <a:r>
              <a:rPr lang="en-US" dirty="0"/>
              <a:t>iii. Sexual assault </a:t>
            </a:r>
          </a:p>
          <a:p>
            <a:pPr marL="109728" indent="0">
              <a:buNone/>
            </a:pPr>
            <a:r>
              <a:rPr lang="en-US" dirty="0"/>
              <a:t>	1. Non-consensual sexual contact, and </a:t>
            </a:r>
          </a:p>
          <a:p>
            <a:pPr marL="109728" indent="0">
              <a:buNone/>
            </a:pPr>
            <a:r>
              <a:rPr lang="en-US" dirty="0"/>
              <a:t>	2. Non-consensual sexual intercourse </a:t>
            </a:r>
          </a:p>
          <a:p>
            <a:pPr marL="109728" indent="0">
              <a:buNone/>
            </a:pPr>
            <a:r>
              <a:rPr lang="en-US" dirty="0"/>
              <a:t>iv. Domestic violence </a:t>
            </a:r>
          </a:p>
          <a:p>
            <a:pPr marL="109728" indent="0">
              <a:buNone/>
            </a:pPr>
            <a:r>
              <a:rPr lang="en-US" dirty="0"/>
              <a:t>v. Dating violence </a:t>
            </a:r>
          </a:p>
          <a:p>
            <a:pPr marL="109728" indent="0">
              <a:buNone/>
            </a:pPr>
            <a:r>
              <a:rPr lang="en-US" dirty="0"/>
              <a:t>vi. Sexual exploitation </a:t>
            </a:r>
          </a:p>
          <a:p>
            <a:pPr marL="109728" indent="0">
              <a:buNone/>
            </a:pPr>
            <a:r>
              <a:rPr lang="en-US" dirty="0"/>
              <a:t>vii. Stalking </a:t>
            </a:r>
          </a:p>
          <a:p>
            <a:pPr marL="109728" indent="0">
              <a:buNone/>
            </a:pPr>
            <a:r>
              <a:rPr lang="en-US" dirty="0"/>
              <a:t>viii. Retaliation </a:t>
            </a:r>
          </a:p>
          <a:p>
            <a:pPr marL="109728" indent="0">
              <a:buNone/>
            </a:pPr>
            <a:r>
              <a:rPr lang="en-US" dirty="0"/>
              <a:t>ix. Intimidation” </a:t>
            </a:r>
          </a:p>
          <a:p>
            <a:endParaRPr lang="en-US" dirty="0"/>
          </a:p>
        </p:txBody>
      </p:sp>
      <p:sp>
        <p:nvSpPr>
          <p:cNvPr id="5" name="TextBox 4"/>
          <p:cNvSpPr txBox="1"/>
          <p:nvPr/>
        </p:nvSpPr>
        <p:spPr>
          <a:xfrm>
            <a:off x="3566160" y="5638800"/>
            <a:ext cx="5410200" cy="830997"/>
          </a:xfrm>
          <a:prstGeom prst="rect">
            <a:avLst/>
          </a:prstGeom>
          <a:noFill/>
        </p:spPr>
        <p:txBody>
          <a:bodyPr wrap="square" rtlCol="0">
            <a:spAutoFit/>
          </a:bodyPr>
          <a:lstStyle/>
          <a:p>
            <a:endParaRPr lang="en-US" sz="1600" dirty="0"/>
          </a:p>
          <a:p>
            <a:r>
              <a:rPr lang="en-US" sz="1600" dirty="0"/>
              <a:t> </a:t>
            </a:r>
            <a:r>
              <a:rPr lang="en-US" sz="1600" b="1" dirty="0"/>
              <a:t>Checklist for Campus Sexual Misconduct Policies , www.notalone.gov.</a:t>
            </a:r>
            <a:endParaRPr lang="en-US" sz="1600" dirty="0"/>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23313974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143000"/>
            <a:ext cx="8534400" cy="4953000"/>
          </a:xfrm>
        </p:spPr>
        <p:txBody>
          <a:bodyPr>
            <a:normAutofit fontScale="70000" lnSpcReduction="20000"/>
          </a:bodyPr>
          <a:lstStyle/>
          <a:p>
            <a:endParaRPr lang="en-US" dirty="0"/>
          </a:p>
          <a:p>
            <a:pPr marL="109728" indent="0">
              <a:buNone/>
            </a:pPr>
            <a:r>
              <a:rPr lang="en-US" b="1" dirty="0"/>
              <a:t>i. Consent </a:t>
            </a:r>
          </a:p>
          <a:p>
            <a:pPr marL="109728" indent="0">
              <a:buNone/>
            </a:pPr>
            <a:r>
              <a:rPr lang="en-US" dirty="0"/>
              <a:t>The input of students and sexual assault experts can be helpful in developing a definition of consent. At minimum, the definition should recognize that: </a:t>
            </a:r>
          </a:p>
          <a:p>
            <a:r>
              <a:rPr lang="en-US" dirty="0"/>
              <a:t>consent is a voluntary agreement to engage in sexual activity; </a:t>
            </a:r>
          </a:p>
          <a:p>
            <a:r>
              <a:rPr lang="en-US" dirty="0"/>
              <a:t>someone who is incapacitated cannot consent; </a:t>
            </a:r>
          </a:p>
          <a:p>
            <a:r>
              <a:rPr lang="en-US" dirty="0"/>
              <a:t>past consent does not imply future consent; </a:t>
            </a:r>
          </a:p>
          <a:p>
            <a:r>
              <a:rPr lang="en-US" dirty="0"/>
              <a:t>silence or an absence of resistance does not imply consent; </a:t>
            </a:r>
          </a:p>
          <a:p>
            <a:r>
              <a:rPr lang="en-US" dirty="0"/>
              <a:t>consent to engage in sexual activity with one person does not imply consent to engage in sexual activity with another; </a:t>
            </a:r>
          </a:p>
          <a:p>
            <a:r>
              <a:rPr lang="en-US" dirty="0"/>
              <a:t>consent can be withdrawn at any time; and </a:t>
            </a:r>
          </a:p>
          <a:p>
            <a:r>
              <a:rPr lang="en-US" dirty="0"/>
              <a:t>coercion, force, or threat of either invalidates consent. </a:t>
            </a:r>
          </a:p>
          <a:p>
            <a:pPr marL="109728" indent="0">
              <a:buNone/>
            </a:pPr>
            <a:r>
              <a:rPr lang="en-US" b="1" dirty="0"/>
              <a:t>ii. Incapacitation </a:t>
            </a:r>
            <a:r>
              <a:rPr lang="en-US" dirty="0"/>
              <a:t>(such as due to the use of drugs or alcohol, when a person is asleep or unconscious, or because of an intellectual or other disability that prevents the student from having the capacity to give consent) </a:t>
            </a:r>
          </a:p>
          <a:p>
            <a:endParaRPr lang="en-US" dirty="0"/>
          </a:p>
          <a:p>
            <a:endParaRPr lang="en-US" dirty="0"/>
          </a:p>
          <a:p>
            <a:pPr marL="109728" indent="0">
              <a:buNone/>
            </a:pPr>
            <a:endParaRPr lang="en-US" dirty="0"/>
          </a:p>
        </p:txBody>
      </p:sp>
      <p:sp>
        <p:nvSpPr>
          <p:cNvPr id="5" name="Title 1"/>
          <p:cNvSpPr>
            <a:spLocks noGrp="1"/>
          </p:cNvSpPr>
          <p:nvPr>
            <p:ph type="title"/>
          </p:nvPr>
        </p:nvSpPr>
        <p:spPr>
          <a:xfrm>
            <a:off x="152400" y="274638"/>
            <a:ext cx="8839200" cy="1143000"/>
          </a:xfrm>
        </p:spPr>
        <p:txBody>
          <a:bodyPr>
            <a:normAutofit/>
          </a:bodyPr>
          <a:lstStyle/>
          <a:p>
            <a:r>
              <a:rPr lang="en-US" sz="3200" b="1" dirty="0">
                <a:solidFill>
                  <a:schemeClr val="tx1"/>
                </a:solidFill>
              </a:rPr>
              <a:t>More on Definitions to Be Included in Policy</a:t>
            </a:r>
          </a:p>
        </p:txBody>
      </p:sp>
      <p:sp>
        <p:nvSpPr>
          <p:cNvPr id="6" name="TextBox 5"/>
          <p:cNvSpPr txBox="1"/>
          <p:nvPr/>
        </p:nvSpPr>
        <p:spPr>
          <a:xfrm>
            <a:off x="3566160" y="5638800"/>
            <a:ext cx="5410200" cy="830997"/>
          </a:xfrm>
          <a:prstGeom prst="rect">
            <a:avLst/>
          </a:prstGeom>
          <a:noFill/>
        </p:spPr>
        <p:txBody>
          <a:bodyPr wrap="square" rtlCol="0">
            <a:spAutoFit/>
          </a:bodyPr>
          <a:lstStyle/>
          <a:p>
            <a:endParaRPr lang="en-US" sz="1600" dirty="0"/>
          </a:p>
          <a:p>
            <a:r>
              <a:rPr lang="en-US" sz="1600" dirty="0"/>
              <a:t> </a:t>
            </a:r>
            <a:r>
              <a:rPr lang="en-US" sz="1600" b="1" dirty="0"/>
              <a:t>Checklist for Campus Sexual Misconduct Policies , www.notalone.gov.</a:t>
            </a:r>
            <a:endParaRPr lang="en-US" sz="1600" dirty="0"/>
          </a:p>
        </p:txBody>
      </p:sp>
      <p:sp>
        <p:nvSpPr>
          <p:cNvPr id="4" name="Footer Placeholder 3"/>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03599973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Standard is not specifically mandated by federal law, but has been adopted in some states (CA, NY) and by some campuses</a:t>
            </a:r>
          </a:p>
          <a:p>
            <a:r>
              <a:rPr lang="en-US" dirty="0"/>
              <a:t>Example language from Virginia Commonwealth Univ.</a:t>
            </a:r>
          </a:p>
          <a:p>
            <a:pPr marL="0" indent="0">
              <a:buNone/>
            </a:pPr>
            <a:r>
              <a:rPr lang="en-US" sz="2400" dirty="0"/>
              <a:t>    “Affirmative Consent is:</a:t>
            </a:r>
            <a:endParaRPr lang="en-US" sz="2000" dirty="0"/>
          </a:p>
          <a:p>
            <a:pPr lvl="1"/>
            <a:r>
              <a:rPr lang="en-US" sz="2400" dirty="0"/>
              <a:t>Informed (knowing)</a:t>
            </a:r>
          </a:p>
          <a:p>
            <a:pPr lvl="1"/>
            <a:r>
              <a:rPr lang="en-US" sz="2400" dirty="0"/>
              <a:t>voluntary (freely given)</a:t>
            </a:r>
          </a:p>
          <a:p>
            <a:pPr lvl="1"/>
            <a:r>
              <a:rPr lang="en-US" sz="2400" dirty="0"/>
              <a:t>active (not passive), meaning that through the demonstration of clear words or actions, a person has indicated permission to engage in mutually agreed-upon sexual activity.” </a:t>
            </a:r>
          </a:p>
          <a:p>
            <a:pPr marL="109728" indent="0">
              <a:buNone/>
            </a:pPr>
            <a:endParaRPr lang="en-US" dirty="0"/>
          </a:p>
        </p:txBody>
      </p:sp>
      <p:sp>
        <p:nvSpPr>
          <p:cNvPr id="4" name="Title 3"/>
          <p:cNvSpPr>
            <a:spLocks noGrp="1"/>
          </p:cNvSpPr>
          <p:nvPr>
            <p:ph type="title"/>
          </p:nvPr>
        </p:nvSpPr>
        <p:spPr/>
        <p:txBody>
          <a:bodyPr>
            <a:normAutofit fontScale="90000"/>
          </a:bodyPr>
          <a:lstStyle/>
          <a:p>
            <a:r>
              <a:rPr lang="en-US" dirty="0"/>
              <a:t>A Word on “Affirmative Consent”</a:t>
            </a:r>
          </a:p>
        </p:txBody>
      </p:sp>
      <p:sp>
        <p:nvSpPr>
          <p:cNvPr id="5" name="TextBox 4"/>
          <p:cNvSpPr txBox="1"/>
          <p:nvPr/>
        </p:nvSpPr>
        <p:spPr>
          <a:xfrm>
            <a:off x="4495800" y="6070981"/>
            <a:ext cx="4436532" cy="461665"/>
          </a:xfrm>
          <a:prstGeom prst="rect">
            <a:avLst/>
          </a:prstGeom>
          <a:noFill/>
        </p:spPr>
        <p:txBody>
          <a:bodyPr wrap="square" rtlCol="0">
            <a:spAutoFit/>
          </a:bodyPr>
          <a:lstStyle/>
          <a:p>
            <a:r>
              <a:rPr lang="en-US" sz="1200" dirty="0"/>
              <a:t>VCU, </a:t>
            </a:r>
            <a:r>
              <a:rPr lang="en-US" sz="1200" i="1" dirty="0"/>
              <a:t>Interim Policy on Sexual Misconduct/Violence and Sex/Gender Discrimination </a:t>
            </a:r>
            <a:r>
              <a:rPr lang="en-US" sz="1200" dirty="0"/>
              <a:t>(Aug. 5, 2015), pg. 16.</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938245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686800" cy="5410200"/>
          </a:xfrm>
        </p:spPr>
        <p:txBody>
          <a:bodyPr>
            <a:normAutofit fontScale="85000" lnSpcReduction="20000"/>
          </a:bodyPr>
          <a:lstStyle/>
          <a:p>
            <a:pPr marL="0" indent="0">
              <a:buNone/>
            </a:pPr>
            <a:r>
              <a:rPr lang="en-US" b="1" dirty="0"/>
              <a:t>Before:</a:t>
            </a:r>
          </a:p>
          <a:p>
            <a:pPr marL="0" indent="0">
              <a:buNone/>
            </a:pPr>
            <a:r>
              <a:rPr lang="en-US" dirty="0"/>
              <a:t>Campuses focused on equality in sports, admissions, etc.</a:t>
            </a:r>
          </a:p>
          <a:p>
            <a:pPr marL="0" indent="0">
              <a:buNone/>
            </a:pPr>
            <a:endParaRPr lang="en-US" sz="1200" dirty="0"/>
          </a:p>
          <a:p>
            <a:pPr marL="0" indent="0">
              <a:buNone/>
            </a:pPr>
            <a:r>
              <a:rPr lang="en-US" b="1" dirty="0"/>
              <a:t>April 2011:</a:t>
            </a:r>
          </a:p>
          <a:p>
            <a:pPr marL="0" indent="0">
              <a:buNone/>
            </a:pPr>
            <a:r>
              <a:rPr lang="en-US" i="1" dirty="0"/>
              <a:t>Dear Colleague Letter </a:t>
            </a:r>
            <a:r>
              <a:rPr lang="en-US" dirty="0"/>
              <a:t>released as a “reminder” that Title IX covers sexual harassment </a:t>
            </a:r>
          </a:p>
          <a:p>
            <a:pPr marL="0" indent="0">
              <a:buNone/>
            </a:pPr>
            <a:r>
              <a:rPr lang="en-US" dirty="0"/>
              <a:t>Yale Investigation</a:t>
            </a:r>
          </a:p>
          <a:p>
            <a:pPr marL="0" indent="0">
              <a:buNone/>
            </a:pPr>
            <a:r>
              <a:rPr lang="en-US" dirty="0"/>
              <a:t>The awakening of the Dept. of Education (DOE)</a:t>
            </a:r>
          </a:p>
          <a:p>
            <a:pPr marL="0" indent="0">
              <a:buNone/>
            </a:pPr>
            <a:endParaRPr lang="en-US" sz="1200" dirty="0"/>
          </a:p>
          <a:p>
            <a:pPr marL="0" indent="0">
              <a:buNone/>
            </a:pPr>
            <a:r>
              <a:rPr lang="en-US" b="1" dirty="0"/>
              <a:t>After April 2011 :</a:t>
            </a:r>
          </a:p>
          <a:p>
            <a:pPr marL="0" indent="0">
              <a:buNone/>
            </a:pPr>
            <a:r>
              <a:rPr lang="en-US" dirty="0"/>
              <a:t>Numerous investigations/Substantial guidance</a:t>
            </a:r>
          </a:p>
          <a:p>
            <a:pPr marL="0" indent="0">
              <a:buNone/>
            </a:pPr>
            <a:r>
              <a:rPr lang="en-US" dirty="0"/>
              <a:t>April 2014 FAQ document and White House Task Force to Protect Students from Sexual Assault report </a:t>
            </a:r>
            <a:r>
              <a:rPr lang="en-US" i="1" dirty="0"/>
              <a:t>Not Alone</a:t>
            </a:r>
          </a:p>
          <a:p>
            <a:pPr marL="0" indent="0">
              <a:buNone/>
            </a:pPr>
            <a:r>
              <a:rPr lang="en-US" dirty="0">
                <a:hlinkClick r:id="rId3"/>
              </a:rPr>
              <a:t>www.NotAlone.gov</a:t>
            </a:r>
            <a:r>
              <a:rPr lang="en-US" dirty="0"/>
              <a:t> </a:t>
            </a:r>
            <a:r>
              <a:rPr lang="en-US" dirty="0">
                <a:sym typeface="Wingdings" panose="05000000000000000000" pitchFamily="2" charset="2"/>
              </a:rPr>
              <a:t> sample policies</a:t>
            </a:r>
          </a:p>
          <a:p>
            <a:pPr marL="0" indent="0">
              <a:buNone/>
            </a:pPr>
            <a:r>
              <a:rPr lang="en-US" dirty="0">
                <a:sym typeface="Wingdings" panose="05000000000000000000" pitchFamily="2" charset="2"/>
              </a:rPr>
              <a:t>April 2015 guidance on the role of the Title IX Coordinator</a:t>
            </a:r>
            <a:endParaRPr lang="en-US" dirty="0"/>
          </a:p>
          <a:p>
            <a:pPr marL="0" indent="0">
              <a:buNone/>
            </a:pPr>
            <a:r>
              <a:rPr lang="en-US" dirty="0"/>
              <a:t>            The rise of vendors, experts, etc.</a:t>
            </a:r>
          </a:p>
          <a:p>
            <a:pPr marL="0" indent="0">
              <a:buNone/>
            </a:pPr>
            <a:endParaRPr lang="en-US" dirty="0"/>
          </a:p>
          <a:p>
            <a:pPr marL="0" indent="0">
              <a:buNone/>
            </a:pPr>
            <a:endParaRPr lang="en-US" dirty="0"/>
          </a:p>
        </p:txBody>
      </p:sp>
      <p:sp>
        <p:nvSpPr>
          <p:cNvPr id="2" name="Title 1"/>
          <p:cNvSpPr>
            <a:spLocks noGrp="1"/>
          </p:cNvSpPr>
          <p:nvPr>
            <p:ph type="title"/>
          </p:nvPr>
        </p:nvSpPr>
        <p:spPr>
          <a:xfrm>
            <a:off x="381000" y="15240"/>
            <a:ext cx="8763000" cy="1143000"/>
          </a:xfrm>
        </p:spPr>
        <p:txBody>
          <a:bodyPr>
            <a:normAutofit/>
          </a:bodyPr>
          <a:lstStyle/>
          <a:p>
            <a:r>
              <a:rPr lang="en-US" sz="3600" dirty="0"/>
              <a:t>Title IX Before and After April 2011</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98554783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i="1" dirty="0"/>
              <a:t>“</a:t>
            </a:r>
            <a:r>
              <a:rPr lang="en-US" b="1" i="1" dirty="0"/>
              <a:t>Procedures for institutional disciplinary action in cases of alleged dating violence, domestic violence, sexual assault, or stalking</a:t>
            </a:r>
            <a:r>
              <a:rPr lang="en-US" i="1" dirty="0"/>
              <a:t>. </a:t>
            </a:r>
            <a:r>
              <a:rPr lang="en-US" dirty="0"/>
              <a:t>. . . [A]n institution must include in its annual security report a clear statement of policy that addresses the procedures for institutional disciplinary action in cases of alleged dating violence, domestic violence, sexual assault, or stalking . . .”</a:t>
            </a:r>
          </a:p>
        </p:txBody>
      </p:sp>
      <p:sp>
        <p:nvSpPr>
          <p:cNvPr id="4" name="Title 3"/>
          <p:cNvSpPr>
            <a:spLocks noGrp="1"/>
          </p:cNvSpPr>
          <p:nvPr>
            <p:ph type="title"/>
          </p:nvPr>
        </p:nvSpPr>
        <p:spPr/>
        <p:txBody>
          <a:bodyPr>
            <a:normAutofit fontScale="90000"/>
          </a:bodyPr>
          <a:lstStyle/>
          <a:p>
            <a:r>
              <a:rPr lang="en-US" dirty="0"/>
              <a:t>Clery Reporting: </a:t>
            </a:r>
            <a:br>
              <a:rPr lang="en-US" dirty="0"/>
            </a:br>
            <a:r>
              <a:rPr lang="en-US" dirty="0"/>
              <a:t>VAWA Regs 34 CFR 668.46 (k)</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202150741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071872"/>
          </a:xfrm>
        </p:spPr>
        <p:txBody>
          <a:bodyPr>
            <a:normAutofit/>
          </a:bodyPr>
          <a:lstStyle/>
          <a:p>
            <a:r>
              <a:rPr lang="en-US" dirty="0"/>
              <a:t>Describe each type of disciplinary proceeding used by the institution; the steps, anticipated timelines, and decision-making process for each type of disciplinary proceeding; how to file a disciplinary complaint; and how the institution determines which type of proceeding to use</a:t>
            </a:r>
          </a:p>
          <a:p>
            <a:pPr lvl="1"/>
            <a:r>
              <a:rPr lang="en-US" dirty="0"/>
              <a:t>The standard of evidence used (preponderance)</a:t>
            </a:r>
          </a:p>
          <a:p>
            <a:pPr lvl="1"/>
            <a:r>
              <a:rPr lang="en-US" dirty="0"/>
              <a:t>Lists all possible sanctions</a:t>
            </a:r>
          </a:p>
          <a:p>
            <a:pPr lvl="1"/>
            <a:r>
              <a:rPr lang="en-US" dirty="0"/>
              <a:t>Describe the range of protective measures for victims</a:t>
            </a:r>
          </a:p>
          <a:p>
            <a:pPr lvl="1"/>
            <a:endParaRPr lang="en-US" dirty="0"/>
          </a:p>
          <a:p>
            <a:endParaRPr lang="en-US" dirty="0"/>
          </a:p>
          <a:p>
            <a:endParaRPr lang="en-US" dirty="0"/>
          </a:p>
        </p:txBody>
      </p:sp>
      <p:sp>
        <p:nvSpPr>
          <p:cNvPr id="4" name="Title 3"/>
          <p:cNvSpPr>
            <a:spLocks noGrp="1"/>
          </p:cNvSpPr>
          <p:nvPr>
            <p:ph type="title"/>
          </p:nvPr>
        </p:nvSpPr>
        <p:spPr/>
        <p:txBody>
          <a:bodyPr>
            <a:normAutofit fontScale="90000"/>
          </a:bodyPr>
          <a:lstStyle/>
          <a:p>
            <a:r>
              <a:rPr lang="en-US" dirty="0"/>
              <a:t>Clery Reporting:                     VAWA Regs 34 CFR 668.46 (k)</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52913798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Proceedings must  </a:t>
            </a:r>
          </a:p>
          <a:p>
            <a:pPr lvl="1"/>
            <a:r>
              <a:rPr lang="en-US" dirty="0"/>
              <a:t>Be prompt, fair and impartial throughout</a:t>
            </a:r>
          </a:p>
          <a:p>
            <a:pPr lvl="1"/>
            <a:r>
              <a:rPr lang="en-US" dirty="0"/>
              <a:t>Be conducted by properly trained officials</a:t>
            </a:r>
          </a:p>
          <a:p>
            <a:pPr lvl="1"/>
            <a:r>
              <a:rPr lang="en-US" dirty="0"/>
              <a:t>Provide equal opportunities to the accused and accuser</a:t>
            </a:r>
          </a:p>
          <a:p>
            <a:pPr lvl="1"/>
            <a:r>
              <a:rPr lang="en-US" dirty="0"/>
              <a:t>Not limit the choice of advisor (but can limit their participation in proceedings)</a:t>
            </a:r>
          </a:p>
          <a:p>
            <a:pPr lvl="1"/>
            <a:r>
              <a:rPr lang="en-US" dirty="0"/>
              <a:t>Require simultaneous notification in writing to both parties</a:t>
            </a:r>
          </a:p>
          <a:p>
            <a:pPr marL="109728" indent="0">
              <a:buNone/>
            </a:pPr>
            <a:endParaRPr lang="en-US" dirty="0"/>
          </a:p>
        </p:txBody>
      </p:sp>
      <p:sp>
        <p:nvSpPr>
          <p:cNvPr id="4" name="Title 3"/>
          <p:cNvSpPr>
            <a:spLocks noGrp="1"/>
          </p:cNvSpPr>
          <p:nvPr>
            <p:ph type="title"/>
          </p:nvPr>
        </p:nvSpPr>
        <p:spPr/>
        <p:txBody>
          <a:bodyPr>
            <a:normAutofit fontScale="90000"/>
          </a:bodyPr>
          <a:lstStyle/>
          <a:p>
            <a:r>
              <a:rPr lang="en-US" dirty="0"/>
              <a:t>VAWA </a:t>
            </a:r>
            <a:r>
              <a:rPr lang="en-US" dirty="0" err="1"/>
              <a:t>Regs</a:t>
            </a:r>
            <a:r>
              <a:rPr lang="en-US" dirty="0"/>
              <a:t> 34 CFR 668.46 (k)</a:t>
            </a:r>
            <a:br>
              <a:rPr lang="en-US" dirty="0"/>
            </a:br>
            <a:r>
              <a:rPr lang="en-US" dirty="0"/>
              <a:t>Fairness requirement</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424418645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result of proceeding</a:t>
            </a:r>
          </a:p>
          <a:p>
            <a:r>
              <a:rPr lang="en-US" dirty="0"/>
              <a:t>The appeal process for both parties (if available)</a:t>
            </a:r>
          </a:p>
          <a:p>
            <a:r>
              <a:rPr lang="en-US" dirty="0"/>
              <a:t>Any change to the result</a:t>
            </a:r>
          </a:p>
          <a:p>
            <a:r>
              <a:rPr lang="en-US" dirty="0"/>
              <a:t>When such results become final</a:t>
            </a:r>
          </a:p>
          <a:p>
            <a:endParaRPr lang="en-US" dirty="0"/>
          </a:p>
        </p:txBody>
      </p:sp>
      <p:sp>
        <p:nvSpPr>
          <p:cNvPr id="4" name="Title 3"/>
          <p:cNvSpPr>
            <a:spLocks noGrp="1"/>
          </p:cNvSpPr>
          <p:nvPr>
            <p:ph type="title"/>
          </p:nvPr>
        </p:nvSpPr>
        <p:spPr/>
        <p:txBody>
          <a:bodyPr>
            <a:normAutofit fontScale="90000"/>
          </a:bodyPr>
          <a:lstStyle/>
          <a:p>
            <a:pPr lvl="1" algn="l" rtl="0">
              <a:spcBef>
                <a:spcPct val="0"/>
              </a:spcBef>
            </a:pPr>
            <a:r>
              <a:rPr lang="en-US" sz="4000" dirty="0"/>
              <a:t>VAWA Regs 34 CFR 668.46 (k)(2)(v)</a:t>
            </a:r>
            <a:br>
              <a:rPr lang="en-US" sz="4000" dirty="0"/>
            </a:br>
            <a:r>
              <a:rPr lang="en-US" sz="4000" dirty="0"/>
              <a:t>Simultaneous written notification</a:t>
            </a:r>
            <a:br>
              <a:rPr lang="en-US" dirty="0"/>
            </a:br>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12213991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724400"/>
          </a:xfrm>
        </p:spPr>
        <p:txBody>
          <a:bodyPr>
            <a:normAutofit fontScale="92500" lnSpcReduction="20000"/>
          </a:bodyPr>
          <a:lstStyle/>
          <a:p>
            <a:r>
              <a:rPr lang="en-US" dirty="0"/>
              <a:t>Reasonably prompt timeframes, designated by policy</a:t>
            </a:r>
          </a:p>
          <a:p>
            <a:r>
              <a:rPr lang="en-US" dirty="0"/>
              <a:t>Conducted in a manner that</a:t>
            </a:r>
          </a:p>
          <a:p>
            <a:pPr lvl="1"/>
            <a:r>
              <a:rPr lang="en-US" dirty="0"/>
              <a:t>Is consistent with policy and is transparent to both parties</a:t>
            </a:r>
          </a:p>
          <a:p>
            <a:pPr lvl="1"/>
            <a:r>
              <a:rPr lang="en-US" dirty="0"/>
              <a:t>Includes timely notice of meetings</a:t>
            </a:r>
          </a:p>
          <a:p>
            <a:pPr lvl="1"/>
            <a:r>
              <a:rPr lang="en-US" dirty="0"/>
              <a:t>Provides timely and equal access to information that will be used during the proceedings</a:t>
            </a:r>
          </a:p>
          <a:p>
            <a:r>
              <a:rPr lang="en-US" dirty="0"/>
              <a:t>Conducted by properly trained officials free from bias</a:t>
            </a:r>
          </a:p>
          <a:p>
            <a:r>
              <a:rPr lang="en-US" dirty="0"/>
              <a:t>* The result must include any sanctions imposed and the rationale for the result and sanctions</a:t>
            </a:r>
          </a:p>
          <a:p>
            <a:endParaRPr lang="en-US" sz="1100" dirty="0"/>
          </a:p>
          <a:p>
            <a:pPr marL="109728" indent="0">
              <a:buNone/>
            </a:pPr>
            <a:r>
              <a:rPr lang="en-US" dirty="0"/>
              <a:t>FERPA </a:t>
            </a:r>
            <a:r>
              <a:rPr lang="en-US" dirty="0" err="1"/>
              <a:t>Schmerpa</a:t>
            </a:r>
            <a:r>
              <a:rPr lang="en-US" dirty="0"/>
              <a:t>! – 668.46 (l) </a:t>
            </a:r>
          </a:p>
          <a:p>
            <a:endParaRPr lang="en-US" dirty="0"/>
          </a:p>
        </p:txBody>
      </p:sp>
      <p:sp>
        <p:nvSpPr>
          <p:cNvPr id="4" name="Title 3"/>
          <p:cNvSpPr>
            <a:spLocks noGrp="1"/>
          </p:cNvSpPr>
          <p:nvPr>
            <p:ph type="title"/>
          </p:nvPr>
        </p:nvSpPr>
        <p:spPr/>
        <p:txBody>
          <a:bodyPr>
            <a:normAutofit fontScale="90000"/>
          </a:bodyPr>
          <a:lstStyle/>
          <a:p>
            <a:pPr lvl="1" algn="l" rtl="0">
              <a:spcBef>
                <a:spcPct val="0"/>
              </a:spcBef>
            </a:pPr>
            <a:r>
              <a:rPr lang="en-US" sz="3600" dirty="0"/>
              <a:t>VAWA Regs 34 CFR 668.46 (k)(3)</a:t>
            </a:r>
            <a:br>
              <a:rPr lang="en-US" sz="3600" dirty="0"/>
            </a:br>
            <a:r>
              <a:rPr lang="en-US" sz="3600" dirty="0"/>
              <a:t>Prompt, fair and impartial grievance process</a:t>
            </a:r>
            <a:br>
              <a:rPr lang="en-US" dirty="0"/>
            </a:br>
            <a:endParaRPr lang="en-US" dirty="0"/>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98012840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Direct reports by a “victim”  </a:t>
            </a:r>
          </a:p>
          <a:p>
            <a:r>
              <a:rPr lang="en-US" dirty="0"/>
              <a:t>Report by “witness” or Friend </a:t>
            </a:r>
          </a:p>
          <a:p>
            <a:r>
              <a:rPr lang="en-US" dirty="0"/>
              <a:t>Anonymous reports to university  </a:t>
            </a:r>
            <a:r>
              <a:rPr lang="en-US" dirty="0">
                <a:sym typeface="Wingdings" panose="05000000000000000000" pitchFamily="2" charset="2"/>
              </a:rPr>
              <a:t> Investigation may be difficult, look for patterns</a:t>
            </a:r>
            <a:endParaRPr lang="en-US" dirty="0"/>
          </a:p>
          <a:p>
            <a:r>
              <a:rPr lang="en-US" dirty="0"/>
              <a:t>Anonymous social media posts  </a:t>
            </a:r>
            <a:r>
              <a:rPr lang="en-US" dirty="0">
                <a:sym typeface="Wingdings" panose="05000000000000000000" pitchFamily="2" charset="2"/>
              </a:rPr>
              <a:t> Investigation may be difficult, look for patterns</a:t>
            </a:r>
            <a:r>
              <a:rPr lang="en-US" dirty="0"/>
              <a:t> </a:t>
            </a:r>
          </a:p>
          <a:p>
            <a:r>
              <a:rPr lang="en-US" dirty="0"/>
              <a:t>Public disclosures/Speak Outs (i.e. Take Back the Night) </a:t>
            </a:r>
            <a:r>
              <a:rPr lang="en-US" dirty="0">
                <a:sym typeface="Wingdings" panose="05000000000000000000" pitchFamily="2" charset="2"/>
              </a:rPr>
              <a:t> FAQs state schools do not have to investigate</a:t>
            </a:r>
          </a:p>
          <a:p>
            <a:r>
              <a:rPr lang="en-US" dirty="0"/>
              <a:t>FAQs state (pg. 2): “[I]f the school would have found out about the sexual violence had it made a proper inquiry, knowledge of the sexual violence will be imputed to the school even if the school failed to make an inquiry.”   </a:t>
            </a:r>
          </a:p>
        </p:txBody>
      </p:sp>
      <p:sp>
        <p:nvSpPr>
          <p:cNvPr id="4" name="Title 3"/>
          <p:cNvSpPr>
            <a:spLocks noGrp="1"/>
          </p:cNvSpPr>
          <p:nvPr>
            <p:ph type="title"/>
          </p:nvPr>
        </p:nvSpPr>
        <p:spPr/>
        <p:txBody>
          <a:bodyPr>
            <a:normAutofit fontScale="90000"/>
          </a:bodyPr>
          <a:lstStyle/>
          <a:p>
            <a:r>
              <a:rPr lang="en-US" dirty="0"/>
              <a:t>Methods of Receiving Reports	</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67471436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26616"/>
          </a:xfrm>
        </p:spPr>
        <p:txBody>
          <a:bodyPr>
            <a:normAutofit fontScale="92500" lnSpcReduction="20000"/>
          </a:bodyPr>
          <a:lstStyle/>
          <a:p>
            <a:r>
              <a:rPr lang="en-US" dirty="0"/>
              <a:t>Many schools are moving away from panels (especially those involving students) to a “trained investigator” model or “pure” investigator model//Role of students</a:t>
            </a:r>
          </a:p>
          <a:p>
            <a:r>
              <a:rPr lang="en-US" dirty="0"/>
              <a:t>Investigation techniques, such as gathering information, conducting interviews, working with reports from police and/or medical exams takes special training</a:t>
            </a:r>
          </a:p>
          <a:p>
            <a:r>
              <a:rPr lang="en-US" dirty="0"/>
              <a:t>Outside investigators/adjudicators, possible issues?</a:t>
            </a:r>
          </a:p>
          <a:p>
            <a:r>
              <a:rPr lang="en-US" dirty="0"/>
              <a:t>How involved should Title IX Coordinators be in conducting investigations?</a:t>
            </a:r>
          </a:p>
          <a:p>
            <a:pPr lvl="2"/>
            <a:r>
              <a:rPr lang="en-US" dirty="0"/>
              <a:t>Seeing a trend in the use of separate investigators.</a:t>
            </a:r>
          </a:p>
          <a:p>
            <a:pPr lvl="2"/>
            <a:r>
              <a:rPr lang="en-US" dirty="0"/>
              <a:t>OCR does not say Title IX coordinators cannot perform investigations.</a:t>
            </a:r>
          </a:p>
        </p:txBody>
      </p:sp>
      <p:sp>
        <p:nvSpPr>
          <p:cNvPr id="3" name="Title 2"/>
          <p:cNvSpPr>
            <a:spLocks noGrp="1"/>
          </p:cNvSpPr>
          <p:nvPr>
            <p:ph type="title"/>
          </p:nvPr>
        </p:nvSpPr>
        <p:spPr/>
        <p:txBody>
          <a:bodyPr/>
          <a:lstStyle/>
          <a:p>
            <a:r>
              <a:rPr lang="en-US" dirty="0"/>
              <a:t>Investigations		</a:t>
            </a:r>
          </a:p>
        </p:txBody>
      </p:sp>
      <p:sp>
        <p:nvSpPr>
          <p:cNvPr id="5" name="Footer Placeholder 4"/>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199083352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525963"/>
          </a:xfrm>
        </p:spPr>
        <p:txBody>
          <a:bodyPr>
            <a:normAutofit fontScale="92500" lnSpcReduction="10000"/>
          </a:bodyPr>
          <a:lstStyle/>
          <a:p>
            <a:pPr marL="342900" indent="-342900">
              <a:buClr>
                <a:schemeClr val="tx1"/>
              </a:buClr>
              <a:buSzPct val="100000"/>
              <a:buFont typeface="+mj-lt"/>
              <a:buAutoNum type="arabicPeriod"/>
            </a:pPr>
            <a:r>
              <a:rPr lang="en-US" sz="2600" dirty="0"/>
              <a:t>Receive Complaint or Notice</a:t>
            </a:r>
          </a:p>
          <a:p>
            <a:pPr marL="342900" indent="-342900">
              <a:buClr>
                <a:schemeClr val="tx1"/>
              </a:buClr>
              <a:buSzPct val="100000"/>
              <a:buFont typeface="+mj-lt"/>
              <a:buAutoNum type="arabicPeriod"/>
            </a:pPr>
            <a:r>
              <a:rPr lang="en-US" sz="2600" dirty="0"/>
              <a:t>Assess Complaint to Ensure It Meets Criteria for Charge (Reporting Party Interview)</a:t>
            </a:r>
          </a:p>
          <a:p>
            <a:pPr marL="342900" indent="-342900">
              <a:buClr>
                <a:schemeClr val="tx1"/>
              </a:buClr>
              <a:buSzPct val="100000"/>
              <a:buFont typeface="+mj-lt"/>
              <a:buAutoNum type="arabicPeriod"/>
            </a:pPr>
            <a:r>
              <a:rPr lang="en-US" sz="2600" dirty="0"/>
              <a:t>Charge Notification/Initiate Full Investigation</a:t>
            </a:r>
          </a:p>
          <a:p>
            <a:pPr marL="342900" indent="-342900">
              <a:buClr>
                <a:schemeClr val="tx1"/>
              </a:buClr>
              <a:buSzPct val="100000"/>
              <a:buFont typeface="+mj-lt"/>
              <a:buAutoNum type="arabicPeriod"/>
            </a:pPr>
            <a:r>
              <a:rPr lang="en-US" sz="2600" dirty="0"/>
              <a:t>Develop Investigation Strategy</a:t>
            </a:r>
          </a:p>
          <a:p>
            <a:pPr marL="342900" indent="-342900">
              <a:buClr>
                <a:schemeClr val="tx1"/>
              </a:buClr>
              <a:buSzPct val="100000"/>
              <a:buFont typeface="+mj-lt"/>
              <a:buAutoNum type="arabicPeriod"/>
            </a:pPr>
            <a:r>
              <a:rPr lang="en-US" sz="2600" dirty="0"/>
              <a:t>Conduct Respondent and Witness Interviews  </a:t>
            </a:r>
          </a:p>
          <a:p>
            <a:pPr marL="342900" indent="-342900">
              <a:buClr>
                <a:schemeClr val="tx1"/>
              </a:buClr>
              <a:buSzPct val="100000"/>
              <a:buFont typeface="+mj-lt"/>
              <a:buAutoNum type="arabicPeriod"/>
            </a:pPr>
            <a:r>
              <a:rPr lang="en-US" sz="2600" dirty="0"/>
              <a:t>Gather other Evidence (Reports, Emails, Text Messages, etc.)</a:t>
            </a:r>
          </a:p>
          <a:p>
            <a:pPr marL="342900" indent="-342900">
              <a:buClr>
                <a:schemeClr val="tx1"/>
              </a:buClr>
              <a:buSzPct val="100000"/>
              <a:buFont typeface="+mj-lt"/>
              <a:buAutoNum type="arabicPeriod"/>
            </a:pPr>
            <a:r>
              <a:rPr lang="en-US" sz="2600" dirty="0"/>
              <a:t>Develop Key Questions for Analyzing Evidence</a:t>
            </a:r>
          </a:p>
          <a:p>
            <a:pPr marL="342900" indent="-342900">
              <a:buClr>
                <a:schemeClr val="tx1"/>
              </a:buClr>
              <a:buSzPct val="100000"/>
              <a:buFont typeface="+mj-lt"/>
              <a:buAutoNum type="arabicPeriod"/>
            </a:pPr>
            <a:r>
              <a:rPr lang="en-US" sz="2600" dirty="0"/>
              <a:t>Analyze Evidence/Investigative Finding</a:t>
            </a:r>
          </a:p>
          <a:p>
            <a:pPr marL="342900" indent="-342900">
              <a:buClr>
                <a:schemeClr val="tx1"/>
              </a:buClr>
              <a:buSzPct val="100000"/>
              <a:buFont typeface="+mj-lt"/>
              <a:buAutoNum type="arabicPeriod"/>
            </a:pPr>
            <a:r>
              <a:rPr lang="en-US" sz="2600" dirty="0"/>
              <a:t>Write Investigation Report </a:t>
            </a:r>
          </a:p>
          <a:p>
            <a:pPr marL="342900" indent="-342900">
              <a:buClr>
                <a:schemeClr val="tx1"/>
              </a:buClr>
              <a:buSzPct val="100000"/>
              <a:buFont typeface="+mj-lt"/>
              <a:buAutoNum type="arabicPeriod"/>
            </a:pPr>
            <a:r>
              <a:rPr lang="en-US" sz="2600" dirty="0"/>
              <a:t>Notice of Outcome</a:t>
            </a:r>
          </a:p>
          <a:p>
            <a:endParaRPr lang="en-US" dirty="0"/>
          </a:p>
        </p:txBody>
      </p:sp>
      <p:sp>
        <p:nvSpPr>
          <p:cNvPr id="3" name="Title 2"/>
          <p:cNvSpPr>
            <a:spLocks noGrp="1"/>
          </p:cNvSpPr>
          <p:nvPr>
            <p:ph type="title"/>
          </p:nvPr>
        </p:nvSpPr>
        <p:spPr/>
        <p:txBody>
          <a:bodyPr/>
          <a:lstStyle/>
          <a:p>
            <a:r>
              <a:rPr lang="en-US" dirty="0"/>
              <a:t>Investigation Steps</a:t>
            </a:r>
          </a:p>
        </p:txBody>
      </p:sp>
      <p:sp>
        <p:nvSpPr>
          <p:cNvPr id="4" name="TextBox 3"/>
          <p:cNvSpPr txBox="1"/>
          <p:nvPr/>
        </p:nvSpPr>
        <p:spPr>
          <a:xfrm>
            <a:off x="3566160" y="5638800"/>
            <a:ext cx="5410200" cy="830997"/>
          </a:xfrm>
          <a:prstGeom prst="rect">
            <a:avLst/>
          </a:prstGeom>
          <a:noFill/>
        </p:spPr>
        <p:txBody>
          <a:bodyPr wrap="square" rtlCol="0">
            <a:spAutoFit/>
          </a:bodyPr>
          <a:lstStyle/>
          <a:p>
            <a:r>
              <a:rPr lang="en-US" sz="1600" dirty="0"/>
              <a:t>Adapted from Kim Dixon, “Title IX Investigations,” [presentation], Title IX Compliance Institute, Washington D.C., August 6, 2014.</a:t>
            </a:r>
          </a:p>
        </p:txBody>
      </p:sp>
      <p:sp>
        <p:nvSpPr>
          <p:cNvPr id="6" name="Footer Placeholder 5"/>
          <p:cNvSpPr>
            <a:spLocks noGrp="1"/>
          </p:cNvSpPr>
          <p:nvPr>
            <p:ph type="ftr" sz="quarter" idx="11"/>
          </p:nvPr>
        </p:nvSpPr>
        <p:spPr/>
        <p:txBody>
          <a:bodyPr/>
          <a:lstStyle/>
          <a:p>
            <a:r>
              <a:rPr lang="en-US"/>
              <a:t>© Peter Lake, 2016</a:t>
            </a:r>
            <a:endParaRPr lang="en-US" dirty="0"/>
          </a:p>
        </p:txBody>
      </p:sp>
    </p:spTree>
    <p:extLst>
      <p:ext uri="{BB962C8B-B14F-4D97-AF65-F5344CB8AC3E}">
        <p14:creationId xmlns:p14="http://schemas.microsoft.com/office/powerpoint/2010/main" val="386799550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600200"/>
            <a:ext cx="8229600" cy="4525963"/>
          </a:xfrm>
        </p:spPr>
        <p:txBody>
          <a:bodyPr>
            <a:normAutofit fontScale="92500" lnSpcReduction="10000"/>
          </a:bodyPr>
          <a:lstStyle/>
          <a:p>
            <a:r>
              <a:rPr lang="en-US" dirty="0"/>
              <a:t>“an increased risk of the alleged perpetrator committing additional acts of sexual violence or other violence” </a:t>
            </a:r>
          </a:p>
          <a:p>
            <a:r>
              <a:rPr lang="en-US" dirty="0"/>
              <a:t>“an increased risk of future acts of sexual violence under similar circumstances (e.g., whether the student’s report reveals a pattern of perpetration (e.g., via illicit use of drugs or alcohol) at a given location or by a particular group)” </a:t>
            </a:r>
          </a:p>
          <a:p>
            <a:r>
              <a:rPr lang="en-US" dirty="0"/>
              <a:t>“the sexual violence was perpetrated with a weapon” </a:t>
            </a:r>
          </a:p>
          <a:p>
            <a:r>
              <a:rPr lang="en-US" dirty="0"/>
              <a:t>the student is a minor</a:t>
            </a:r>
          </a:p>
          <a:p>
            <a:endParaRPr lang="en-US" dirty="0"/>
          </a:p>
        </p:txBody>
      </p:sp>
      <p:sp>
        <p:nvSpPr>
          <p:cNvPr id="4" name="Title 3"/>
          <p:cNvSpPr>
            <a:spLocks noGrp="1"/>
          </p:cNvSpPr>
          <p:nvPr>
            <p:ph type="title"/>
          </p:nvPr>
        </p:nvSpPr>
        <p:spPr/>
        <p:txBody>
          <a:bodyPr>
            <a:noAutofit/>
          </a:bodyPr>
          <a:lstStyle/>
          <a:p>
            <a:r>
              <a:rPr lang="en-US" sz="2700" dirty="0"/>
              <a:t>When </a:t>
            </a:r>
            <a:r>
              <a:rPr lang="en-US" sz="2700" i="1" u="sng" dirty="0"/>
              <a:t>might</a:t>
            </a:r>
            <a:r>
              <a:rPr lang="en-US" sz="2700" dirty="0"/>
              <a:t> an investigation have to move forward against the wishes of the victim, or a victim’s name be revealed when confidentiality is requested?</a:t>
            </a:r>
          </a:p>
        </p:txBody>
      </p:sp>
      <p:sp>
        <p:nvSpPr>
          <p:cNvPr id="5" name="TextBox 4"/>
          <p:cNvSpPr txBox="1"/>
          <p:nvPr/>
        </p:nvSpPr>
        <p:spPr>
          <a:xfrm>
            <a:off x="3657600" y="5934670"/>
            <a:ext cx="6172200" cy="923330"/>
          </a:xfrm>
          <a:prstGeom prst="rect">
            <a:avLst/>
          </a:prstGeom>
          <a:noFill/>
        </p:spPr>
        <p:txBody>
          <a:bodyPr wrap="square" rtlCol="0">
            <a:spAutoFit/>
          </a:bodyPr>
          <a:lstStyle/>
          <a:p>
            <a:r>
              <a:rPr lang="en-US" dirty="0"/>
              <a:t>US Dept. of Education, Office for Civil Rights, </a:t>
            </a:r>
            <a:r>
              <a:rPr lang="en-US" i="1" dirty="0"/>
              <a:t>Questions and Answers on Title IX and Sexual Violence</a:t>
            </a:r>
            <a:r>
              <a:rPr lang="en-US" dirty="0"/>
              <a:t> (April 2014) pg. 21.</a:t>
            </a:r>
          </a:p>
        </p:txBody>
      </p:sp>
      <p:sp>
        <p:nvSpPr>
          <p:cNvPr id="6" name="Footer Placeholder 5"/>
          <p:cNvSpPr>
            <a:spLocks noGrp="1"/>
          </p:cNvSpPr>
          <p:nvPr>
            <p:ph type="ftr" sz="quarter" idx="11"/>
          </p:nvPr>
        </p:nvSpPr>
        <p:spPr>
          <a:xfrm>
            <a:off x="-533400" y="6278908"/>
            <a:ext cx="2350681" cy="365125"/>
          </a:xfrm>
        </p:spPr>
        <p:txBody>
          <a:bodyPr/>
          <a:lstStyle/>
          <a:p>
            <a:r>
              <a:rPr lang="en-US" dirty="0"/>
              <a:t>© Peter Lake, 2016</a:t>
            </a:r>
          </a:p>
        </p:txBody>
      </p:sp>
    </p:spTree>
    <p:extLst>
      <p:ext uri="{BB962C8B-B14F-4D97-AF65-F5344CB8AC3E}">
        <p14:creationId xmlns:p14="http://schemas.microsoft.com/office/powerpoint/2010/main" val="415343049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dirty="0"/>
              <a:t>“[I]f a student requests that his or her name not be revealed to the alleged perpetrator or asks that the school not investigate or seek action against the alleged perpetrator, the school should inform the student that honoring the request may limit its ability to respond fully to the incident, including pursuing disciplinary action against the alleged perpetrator.” </a:t>
            </a:r>
          </a:p>
        </p:txBody>
      </p:sp>
      <p:sp>
        <p:nvSpPr>
          <p:cNvPr id="5" name="TextBox 4"/>
          <p:cNvSpPr txBox="1"/>
          <p:nvPr/>
        </p:nvSpPr>
        <p:spPr>
          <a:xfrm>
            <a:off x="3657600" y="5934670"/>
            <a:ext cx="6172200" cy="923330"/>
          </a:xfrm>
          <a:prstGeom prst="rect">
            <a:avLst/>
          </a:prstGeom>
          <a:noFill/>
        </p:spPr>
        <p:txBody>
          <a:bodyPr wrap="square" rtlCol="0">
            <a:spAutoFit/>
          </a:bodyPr>
          <a:lstStyle/>
          <a:p>
            <a:r>
              <a:rPr lang="en-US" dirty="0"/>
              <a:t>US Dept. of Education, Office for Civil Rights, </a:t>
            </a:r>
            <a:r>
              <a:rPr lang="en-US" i="1" dirty="0"/>
              <a:t>Questions and Answers on Title IX and Sexual Violence</a:t>
            </a:r>
            <a:r>
              <a:rPr lang="en-US" dirty="0"/>
              <a:t> (April 2014) pg. 19.</a:t>
            </a:r>
          </a:p>
        </p:txBody>
      </p:sp>
      <p:sp>
        <p:nvSpPr>
          <p:cNvPr id="4" name="Footer Placeholder 3"/>
          <p:cNvSpPr>
            <a:spLocks noGrp="1"/>
          </p:cNvSpPr>
          <p:nvPr>
            <p:ph type="ftr" sz="quarter" idx="11"/>
          </p:nvPr>
        </p:nvSpPr>
        <p:spPr>
          <a:xfrm>
            <a:off x="-718141" y="6376457"/>
            <a:ext cx="2350681" cy="365125"/>
          </a:xfrm>
        </p:spPr>
        <p:txBody>
          <a:bodyPr/>
          <a:lstStyle/>
          <a:p>
            <a:r>
              <a:rPr lang="en-US" dirty="0"/>
              <a:t>© Peter Lake, 2016</a:t>
            </a:r>
          </a:p>
        </p:txBody>
      </p:sp>
    </p:spTree>
    <p:extLst>
      <p:ext uri="{BB962C8B-B14F-4D97-AF65-F5344CB8AC3E}">
        <p14:creationId xmlns:p14="http://schemas.microsoft.com/office/powerpoint/2010/main" val="28771252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1913</TotalTime>
  <Words>12072</Words>
  <Application>Microsoft Office PowerPoint</Application>
  <PresentationFormat>On-screen Show (4:3)</PresentationFormat>
  <Paragraphs>1212</Paragraphs>
  <Slides>152</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152</vt:i4>
      </vt:variant>
    </vt:vector>
  </HeadingPairs>
  <TitlesOfParts>
    <vt:vector size="161" baseType="lpstr">
      <vt:lpstr>Arial</vt:lpstr>
      <vt:lpstr>Calibri</vt:lpstr>
      <vt:lpstr>Lucida Sans Unicode</vt:lpstr>
      <vt:lpstr>MS PGothic</vt:lpstr>
      <vt:lpstr>Verdana</vt:lpstr>
      <vt:lpstr>Wingdings</vt:lpstr>
      <vt:lpstr>Wingdings 2</vt:lpstr>
      <vt:lpstr>Wingdings 3</vt:lpstr>
      <vt:lpstr>Concourse</vt:lpstr>
      <vt:lpstr>PowerPoint Presentation</vt:lpstr>
      <vt:lpstr>ACPA Title IX Certificate Workshop The Four Corners of Title IX Regulatory Compliance Montréal, Quebec, Canada</vt:lpstr>
      <vt:lpstr>About the Presenter…Peter Lake</vt:lpstr>
      <vt:lpstr>Overview: Lake’s Four Corners of  Title IX Regulatory Compliance</vt:lpstr>
      <vt:lpstr>Goals/Learning Objectives:</vt:lpstr>
      <vt:lpstr>Introduction and  Legal Foundations</vt:lpstr>
      <vt:lpstr>What is Title IX?  What is its mission?</vt:lpstr>
      <vt:lpstr>Institutional Response</vt:lpstr>
      <vt:lpstr>Title IX Before and After April 2011</vt:lpstr>
      <vt:lpstr>Title IX–What can we learn from recent investigations, resolutions, and guidance?</vt:lpstr>
      <vt:lpstr>Title IX in the Eye of the Beholder:  Courts v. Regulators</vt:lpstr>
      <vt:lpstr>Federal Regulators:  Two Key Players</vt:lpstr>
      <vt:lpstr>The Courts v. The Regulators  </vt:lpstr>
      <vt:lpstr>The Courts v. The Regulators  </vt:lpstr>
      <vt:lpstr>The Courts v. The Regulators  </vt:lpstr>
      <vt:lpstr>The Courts v. The Regulators  </vt:lpstr>
      <vt:lpstr>The Courts v. The Regulators  </vt:lpstr>
      <vt:lpstr>Consider Senator Langford’s Concerns…</vt:lpstr>
      <vt:lpstr>AAUP on Title IX and Academic Freedom</vt:lpstr>
      <vt:lpstr>OCR on Title IX and the First Amendment Jan. 2001</vt:lpstr>
      <vt:lpstr>Jan. 2001 Cont’d</vt:lpstr>
      <vt:lpstr>OCR on Title IX and the First Amendment-July 2003</vt:lpstr>
      <vt:lpstr>OCR on Title IX and the First Amendment (April 2014)</vt:lpstr>
      <vt:lpstr>Whose View of Title IX  Wins in the End?</vt:lpstr>
      <vt:lpstr>“Voluntary Compliance”</vt:lpstr>
      <vt:lpstr>Legal Mandates, Etc. Under Title IX —Where Is the Law?</vt:lpstr>
      <vt:lpstr>Definitions</vt:lpstr>
      <vt:lpstr>What is “sex” under Title IX?</vt:lpstr>
      <vt:lpstr>“Sex Discrimination”</vt:lpstr>
      <vt:lpstr>“Sexual Harassment”</vt:lpstr>
      <vt:lpstr>PowerPoint Presentation</vt:lpstr>
      <vt:lpstr>“Hostile Environment”</vt:lpstr>
      <vt:lpstr>“Hostile Environment Balancing Test”*</vt:lpstr>
      <vt:lpstr>PowerPoint Presentation</vt:lpstr>
      <vt:lpstr>“Sexual Violence”</vt:lpstr>
      <vt:lpstr>“Sexual Violence” Cont’d</vt:lpstr>
      <vt:lpstr>“Stalking”</vt:lpstr>
      <vt:lpstr>“Domestic Violence”</vt:lpstr>
      <vt:lpstr>“Dating Violence”</vt:lpstr>
      <vt:lpstr>PowerPoint Presentation</vt:lpstr>
      <vt:lpstr>“Consent”—Key Points</vt:lpstr>
      <vt:lpstr>Retaliation</vt:lpstr>
      <vt:lpstr>VAWA Regs 34 CFR 668.46 (m)</vt:lpstr>
      <vt:lpstr>Lake’s Four Corners of  Title IX Regulatory Compliance</vt:lpstr>
      <vt:lpstr>CORNER 1 </vt:lpstr>
      <vt:lpstr>PowerPoint Presentation</vt:lpstr>
      <vt:lpstr>Reporting and Confidentiality— The Title IX system is only as strong as what the system knows, shares and protects.</vt:lpstr>
      <vt:lpstr>PowerPoint Presentation</vt:lpstr>
      <vt:lpstr>Types of Employees for Title IX Purposes—“Badges”</vt:lpstr>
      <vt:lpstr>1. Confidential Resources</vt:lpstr>
      <vt:lpstr>Confidential Resources—     Limited Reporters</vt:lpstr>
      <vt:lpstr>2. Responsible Employees</vt:lpstr>
      <vt:lpstr>Responsible Employees—          Key Points</vt:lpstr>
      <vt:lpstr>Responsible Employees Cont’d</vt:lpstr>
      <vt:lpstr>RAs and Faculty?</vt:lpstr>
      <vt:lpstr>3. Responders</vt:lpstr>
      <vt:lpstr>The Title IX Coordinator</vt:lpstr>
      <vt:lpstr>April 2015</vt:lpstr>
      <vt:lpstr>April 2015 Cont’d</vt:lpstr>
      <vt:lpstr>Highlights of April 2015 Guidance</vt:lpstr>
      <vt:lpstr>Highlights Cont’d</vt:lpstr>
      <vt:lpstr>Highlights Cont’d</vt:lpstr>
      <vt:lpstr>Highlights Cont’d</vt:lpstr>
      <vt:lpstr>Highlights Cont’d</vt:lpstr>
      <vt:lpstr>Highlights Cont’d</vt:lpstr>
      <vt:lpstr>Highlights Cont’d</vt:lpstr>
      <vt:lpstr>Highlights Cont’d</vt:lpstr>
      <vt:lpstr>Highlights Cont’d</vt:lpstr>
      <vt:lpstr>PowerPoint Presentation</vt:lpstr>
      <vt:lpstr>First, Be a Coordinator, Not a “Concierge”</vt:lpstr>
      <vt:lpstr>Second, Title IX Coordinators Have Protection (You are also Not Alone!)</vt:lpstr>
      <vt:lpstr>Third, Keep a Healthy Perspective!</vt:lpstr>
      <vt:lpstr>Fourth, perfect compliance is a myth! </vt:lpstr>
      <vt:lpstr>Fifth, build in systems of review.</vt:lpstr>
      <vt:lpstr>Sixth, rectify compliance time with campus time.</vt:lpstr>
      <vt:lpstr>Seventh, be aware of traps and false negatives.</vt:lpstr>
      <vt:lpstr>CORNER 2 </vt:lpstr>
      <vt:lpstr>Critical Procedural Requirements for Title IX Compliance*</vt:lpstr>
      <vt:lpstr>OCR prefers…</vt:lpstr>
      <vt:lpstr>OCR prefers…</vt:lpstr>
      <vt:lpstr>It starts with policy. Is your policy… </vt:lpstr>
      <vt:lpstr>Terminology </vt:lpstr>
      <vt:lpstr>VAWA Regs Mandate:  Publish Programs and Policies 34 CFR 668.46 (b)(11)</vt:lpstr>
      <vt:lpstr>VAWA Regs Mandate Cont’d:</vt:lpstr>
      <vt:lpstr>Key Features of a Sexual Harassment/Misconduct Policy </vt:lpstr>
      <vt:lpstr>Policy Continued…</vt:lpstr>
      <vt:lpstr>More on Definitions to Be Included in Policy</vt:lpstr>
      <vt:lpstr>More on Definitions to Be Included in Policy</vt:lpstr>
      <vt:lpstr>A Word on “Affirmative Consent”</vt:lpstr>
      <vt:lpstr>Clery Reporting:  VAWA Regs 34 CFR 668.46 (k)</vt:lpstr>
      <vt:lpstr>Clery Reporting:                     VAWA Regs 34 CFR 668.46 (k)</vt:lpstr>
      <vt:lpstr>VAWA Regs 34 CFR 668.46 (k) Fairness requirement</vt:lpstr>
      <vt:lpstr>VAWA Regs 34 CFR 668.46 (k)(2)(v) Simultaneous written notification </vt:lpstr>
      <vt:lpstr>VAWA Regs 34 CFR 668.46 (k)(3) Prompt, fair and impartial grievance process </vt:lpstr>
      <vt:lpstr>Methods of Receiving Reports </vt:lpstr>
      <vt:lpstr>Investigations  </vt:lpstr>
      <vt:lpstr>Investigation Steps</vt:lpstr>
      <vt:lpstr>When might an investigation have to move forward against the wishes of the victim, or a victim’s name be revealed when confidentiality is requested?</vt:lpstr>
      <vt:lpstr>PowerPoint Presentation</vt:lpstr>
      <vt:lpstr>Key Points</vt:lpstr>
      <vt:lpstr>Special Issues </vt:lpstr>
      <vt:lpstr>CORNER 3 </vt:lpstr>
      <vt:lpstr>PowerPoint Presentation</vt:lpstr>
      <vt:lpstr>The Sexual Assault Problem</vt:lpstr>
      <vt:lpstr>The Sexual Assault Problem</vt:lpstr>
      <vt:lpstr>The Sexual Assault Problem</vt:lpstr>
      <vt:lpstr>The Sexual Assault Problem</vt:lpstr>
      <vt:lpstr>Special Populations</vt:lpstr>
      <vt:lpstr>Special Populations - LGBTQIA</vt:lpstr>
      <vt:lpstr>Sexual Assault Is a Unique Crime…</vt:lpstr>
      <vt:lpstr>What is trauma?*</vt:lpstr>
      <vt:lpstr>Impacts of Trauma</vt:lpstr>
      <vt:lpstr>Impacts of Trauma Cont’d*</vt:lpstr>
      <vt:lpstr>Barriers to Reporting – The Fears</vt:lpstr>
      <vt:lpstr>Victim Blaming and Re-traumatization:   Intentional or Unintentional</vt:lpstr>
      <vt:lpstr>How to Be Victim-Centered?</vt:lpstr>
      <vt:lpstr>PowerPoint Presentation</vt:lpstr>
      <vt:lpstr>PowerPoint Presentation</vt:lpstr>
      <vt:lpstr>PowerPoint Presentation</vt:lpstr>
      <vt:lpstr>PowerPoint Presentation</vt:lpstr>
      <vt:lpstr>Interim Measures Before and During an Investigation</vt:lpstr>
      <vt:lpstr>Examples of Interim Measures*</vt:lpstr>
      <vt:lpstr>Examples of Interim Measures* Cont’d</vt:lpstr>
      <vt:lpstr>Remedies</vt:lpstr>
      <vt:lpstr>The White House Task Force to Protect Students from Sexual Assault</vt:lpstr>
      <vt:lpstr>PowerPoint Presentation</vt:lpstr>
      <vt:lpstr>Some concluding thoughts…</vt:lpstr>
      <vt:lpstr>CORNER 4 </vt:lpstr>
      <vt:lpstr>Corner 4:  Campus Culture/Climate</vt:lpstr>
      <vt:lpstr>Where did the culture/climate issue arise? </vt:lpstr>
      <vt:lpstr>In 2013 Yale assessed the following four items:</vt:lpstr>
      <vt:lpstr>The VMI Example</vt:lpstr>
      <vt:lpstr>The White House Task Force to Protect Students from Sexual Assault Not Alone Report </vt:lpstr>
      <vt:lpstr>Other Campus Culture/Climate Resources</vt:lpstr>
      <vt:lpstr>Guiding Principles  For Addressing  Campus Culture and Climate for Title IX Purposes</vt:lpstr>
      <vt:lpstr>Education</vt:lpstr>
      <vt:lpstr>PowerPoint Presentation</vt:lpstr>
      <vt:lpstr>Education</vt:lpstr>
      <vt:lpstr>The Law </vt:lpstr>
      <vt:lpstr>The Title IX System Itself</vt:lpstr>
      <vt:lpstr>Integration</vt:lpstr>
      <vt:lpstr>Sensitivity</vt:lpstr>
      <vt:lpstr>Prevention</vt:lpstr>
      <vt:lpstr>PowerPoint Presentation</vt:lpstr>
      <vt:lpstr>Prevention</vt:lpstr>
      <vt:lpstr>Prevention</vt:lpstr>
      <vt:lpstr>Primary prevention is legally required: VAWA Regs 34 CFR 668.46 (j)</vt:lpstr>
      <vt:lpstr>VAWA Regs 34 CFR 668.46 (j)</vt:lpstr>
      <vt:lpstr>What Title IX Developments Can We Expect in the Future?</vt:lpstr>
      <vt:lpstr>Title IX - What does the future hold?</vt:lpstr>
      <vt:lpstr>We still need some answers…</vt:lpstr>
      <vt:lpstr>Finally, what are the top 10 Title IX mistakes?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Four Corners of  Title IX Compliance</dc:title>
  <dc:creator>Jennifer Lake</dc:creator>
  <cp:lastModifiedBy>Jennifer Lake</cp:lastModifiedBy>
  <cp:revision>143</cp:revision>
  <cp:lastPrinted>2016-02-19T19:52:03Z</cp:lastPrinted>
  <dcterms:created xsi:type="dcterms:W3CDTF">2014-08-25T12:57:05Z</dcterms:created>
  <dcterms:modified xsi:type="dcterms:W3CDTF">2016-03-05T21:28:35Z</dcterms:modified>
</cp:coreProperties>
</file>